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2" r:id="rId3"/>
    <p:sldId id="277" r:id="rId4"/>
    <p:sldId id="272" r:id="rId5"/>
    <p:sldId id="278" r:id="rId6"/>
    <p:sldId id="279" r:id="rId7"/>
    <p:sldId id="282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5B428-7072-4875-99F0-E9FA09CCBEF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2059-FDE9-4DAF-9976-33D667E0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0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4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1224-17BC-4039-BBF1-042D9F6A358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4EA4-26E0-477D-BE5C-1EFC70A9A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Relationship Id="rId9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jpeg"/><Relationship Id="rId3" Type="http://schemas.openxmlformats.org/officeDocument/2006/relationships/image" Target="../media/image23.png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e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jpeg"/><Relationship Id="rId27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12" Type="http://schemas.openxmlformats.org/officeDocument/2006/relationships/image" Target="../media/image6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11" Type="http://schemas.openxmlformats.org/officeDocument/2006/relationships/image" Target="../media/image61.jpg"/><Relationship Id="rId5" Type="http://schemas.openxmlformats.org/officeDocument/2006/relationships/image" Target="../media/image55.jpg"/><Relationship Id="rId10" Type="http://schemas.openxmlformats.org/officeDocument/2006/relationships/image" Target="../media/image60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0"/>
            <a:ext cx="9144000" cy="1702542"/>
          </a:xfrm>
        </p:spPr>
        <p:txBody>
          <a:bodyPr>
            <a:normAutofit/>
          </a:bodyPr>
          <a:lstStyle/>
          <a:p>
            <a:r>
              <a:rPr lang="sr-Cyrl-RS" sz="3200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Организација</a:t>
            </a:r>
            <a:r>
              <a:rPr lang="en-US" sz="3200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r-Cyrl-R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рада</a:t>
            </a: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r-Cyrl-R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примена</a:t>
            </a: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r-Cyrl-R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савремених</a:t>
            </a: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r-Cyrl-R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средстава</a:t>
            </a: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r-Cyrl-R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en-US" sz="32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r-Cyrl-RS" sz="3200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пољопривредној производњи</a:t>
            </a:r>
            <a:r>
              <a:rPr lang="sr-Cyrl-RS" sz="3200" cap="none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sr-Cyrl-RS" sz="3200" cap="none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sr-Cyrl-RS" sz="3200" cap="non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41. 42. час</a:t>
            </a:r>
            <a:endParaRPr lang="en-US" sz="32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Users\Nastavnik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5735"/>
            <a:ext cx="5855751" cy="26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astavnik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8372"/>
            <a:ext cx="4410982" cy="24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astavnik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90" y="4305331"/>
            <a:ext cx="3334268" cy="25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4983" y="1611439"/>
            <a:ext cx="936103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Орање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4430" y="1790538"/>
            <a:ext cx="864096" cy="374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Сетва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6138" y="1949471"/>
            <a:ext cx="864096" cy="374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Жетва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7311" y="1825532"/>
            <a:ext cx="1152128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Млевење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5" y="4437112"/>
            <a:ext cx="936103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Орање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872" y="6093296"/>
            <a:ext cx="1159598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Дрљање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7672" y="5715014"/>
            <a:ext cx="864096" cy="374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Жетва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9435" y="4776906"/>
            <a:ext cx="1152128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Млевење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6138" y="4450049"/>
            <a:ext cx="864096" cy="374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Сетва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9324" y="4450049"/>
            <a:ext cx="864096" cy="374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Жетва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52320" y="4261633"/>
            <a:ext cx="1152128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Млевење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64131" y="5256607"/>
            <a:ext cx="936103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Орање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9650" y="5226017"/>
            <a:ext cx="864096" cy="374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Сетва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2383" y="6071988"/>
            <a:ext cx="1159598" cy="3397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Дрљање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40409" y="6499661"/>
            <a:ext cx="864096" cy="374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mtClean="0">
                <a:solidFill>
                  <a:srgbClr val="FF0000"/>
                </a:solidFill>
              </a:rPr>
              <a:t>Жетва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16632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RS" sz="3600" smtClean="0"/>
              <a:t>Организација </a:t>
            </a:r>
            <a:r>
              <a:rPr lang="sr-Cyrl-RS" sz="3600"/>
              <a:t>рада на грађевини и </a:t>
            </a:r>
            <a:r>
              <a:rPr lang="ru-RU" sz="3600"/>
              <a:t>мере заштите при извођењу радова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87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Cyrl-CS" altLang="sr-Latn-RS" sz="3200" smtClean="0"/>
              <a:t>Мере заштите при изградњи објеката</a:t>
            </a:r>
            <a:endParaRPr lang="en-US" altLang="sr-Latn-RS" sz="320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sr-Cyrl-CS" altLang="sr-Latn-RS" sz="2800" smtClean="0">
                <a:latin typeface="Times New Roman" pitchFamily="18" charset="0"/>
                <a:cs typeface="Times New Roman" pitchFamily="18" charset="0"/>
              </a:rPr>
              <a:t>Грађевински радници доста су угрожени у току рада на градилишту јер раде на висинама и на скученом простору, а изложену су негативним утицајима времена (јако сунце, киша, хладноћа, ветар</a:t>
            </a:r>
            <a:r>
              <a:rPr lang="en-GB" altLang="sr-Latn-RS" sz="2800" smtClean="0">
                <a:latin typeface="Times New Roman" pitchFamily="18" charset="0"/>
                <a:cs typeface="Times New Roman" pitchFamily="18" charset="0"/>
              </a:rPr>
              <a:t>...)</a:t>
            </a:r>
            <a:endParaRPr lang="en-US" altLang="sr-Latn-R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otation of IMG_0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0"/>
            <a:ext cx="21637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00600"/>
            <a:ext cx="3924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39243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Administrator\Desktop\b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800600"/>
            <a:ext cx="3048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Administrator\Desktop\1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82900"/>
            <a:ext cx="3048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Users\Administrator\Desktop\Radnici-gradjevi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5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C:\Users\Administrator\Desktop\0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328453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C:\Users\Administrator\Desktop\5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4"/>
          <a:stretch>
            <a:fillRect/>
          </a:stretch>
        </p:blipFill>
        <p:spPr bwMode="auto">
          <a:xfrm>
            <a:off x="0" y="2882900"/>
            <a:ext cx="21717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:\Users\Administrator\Desktop\5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0" t="606" b="-606"/>
          <a:stretch>
            <a:fillRect/>
          </a:stretch>
        </p:blipFill>
        <p:spPr bwMode="auto">
          <a:xfrm>
            <a:off x="0" y="5157788"/>
            <a:ext cx="21526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smtClean="0"/>
              <a:t/>
            </a:r>
            <a:br>
              <a:rPr lang="en-GB" sz="3600" smtClean="0"/>
            </a:br>
            <a:r>
              <a:rPr lang="sr-Cyrl-CS" sz="3600" smtClean="0"/>
              <a:t>ПЛАН КОЛЕКТИВНЕ И ЛИЧНЕ ЗАШТИТЕ НА РАДУ ПОДРАЗУМЕВА: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sr-Cyrl-CS" altLang="sr-Latn-RS" sz="2800" b="1" smtClean="0">
                <a:solidFill>
                  <a:srgbClr val="FF0000"/>
                </a:solidFill>
              </a:rPr>
              <a:t>Скеле</a:t>
            </a:r>
            <a:r>
              <a:rPr lang="sr-Cyrl-CS" altLang="sr-Latn-RS" sz="2800" smtClean="0"/>
              <a:t> по којима се радници крећу и раде на висини морају бити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правилно монтиране</a:t>
            </a:r>
            <a:r>
              <a:rPr lang="sr-Cyrl-CS" altLang="sr-Latn-RS" sz="2800" b="1" smtClean="0"/>
              <a:t> </a:t>
            </a:r>
            <a:r>
              <a:rPr lang="sr-Cyrl-CS" altLang="sr-Latn-RS" sz="2800" smtClean="0"/>
              <a:t>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поуздане</a:t>
            </a:r>
            <a:endParaRPr lang="en-US" altLang="sr-Latn-RS" sz="2800" b="1" smtClean="0">
              <a:solidFill>
                <a:srgbClr val="FF0000"/>
              </a:solidFill>
            </a:endParaRPr>
          </a:p>
          <a:p>
            <a:pPr eaLnBrk="1" hangingPunct="1"/>
            <a:r>
              <a:rPr lang="sr-Cyrl-CS" altLang="sr-Latn-RS" sz="2800" b="1" smtClean="0">
                <a:solidFill>
                  <a:srgbClr val="FF0000"/>
                </a:solidFill>
              </a:rPr>
              <a:t>Електричне</a:t>
            </a:r>
            <a:r>
              <a:rPr lang="sr-Cyrl-CS" altLang="sr-Latn-RS" sz="2800" smtClean="0"/>
              <a:t> 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водоводне</a:t>
            </a:r>
            <a:r>
              <a:rPr lang="sr-Cyrl-CS" altLang="sr-Latn-RS" sz="2800" smtClean="0"/>
              <a:t> инсталације морају бити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безбедне</a:t>
            </a:r>
            <a:r>
              <a:rPr lang="sr-Cyrl-CS" altLang="sr-Latn-RS" sz="2800" smtClean="0"/>
              <a:t> 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заштићене</a:t>
            </a:r>
            <a:endParaRPr lang="en-US" altLang="sr-Latn-RS" sz="2800" smtClean="0">
              <a:solidFill>
                <a:srgbClr val="FF0000"/>
              </a:solidFill>
            </a:endParaRPr>
          </a:p>
          <a:p>
            <a:pPr eaLnBrk="1" hangingPunct="1"/>
            <a:r>
              <a:rPr lang="sr-Cyrl-CS" altLang="sr-Latn-RS" sz="2800" smtClean="0"/>
              <a:t>Радници су обавезни да носе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заштитни шлем </a:t>
            </a:r>
            <a:r>
              <a:rPr lang="sr-Cyrl-CS" altLang="sr-Latn-RS" sz="2800" smtClean="0"/>
              <a:t>на глави, одговарајућу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радну одећу </a:t>
            </a:r>
            <a:r>
              <a:rPr lang="sr-Cyrl-CS" altLang="sr-Latn-RS" sz="2800" smtClean="0"/>
              <a:t>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обућу</a:t>
            </a:r>
            <a:r>
              <a:rPr lang="sr-Cyrl-CS" altLang="sr-Latn-RS" sz="2800" smtClean="0"/>
              <a:t>,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заштитне рукавице </a:t>
            </a:r>
            <a:r>
              <a:rPr lang="sr-Cyrl-CS" altLang="sr-Latn-RS" sz="2800" smtClean="0"/>
              <a:t>и по потреби заштитне наочаре</a:t>
            </a:r>
            <a:endParaRPr lang="en-US" altLang="sr-Latn-RS" sz="2800" smtClean="0"/>
          </a:p>
          <a:p>
            <a:pPr eaLnBrk="1" hangingPunct="1"/>
            <a:r>
              <a:rPr lang="en-US" altLang="sr-Latn-RS" sz="2800" smtClean="0"/>
              <a:t>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Дизалицама</a:t>
            </a:r>
            <a:r>
              <a:rPr lang="sr-Cyrl-CS" altLang="sr-Latn-RS" sz="2800" smtClean="0"/>
              <a:t> и радним машинама руководе само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стручни људи</a:t>
            </a:r>
            <a:endParaRPr lang="en-US" altLang="sr-Latn-RS" sz="2800" smtClean="0">
              <a:solidFill>
                <a:srgbClr val="FF0000"/>
              </a:solidFill>
            </a:endParaRPr>
          </a:p>
        </p:txBody>
      </p:sp>
      <p:pic>
        <p:nvPicPr>
          <p:cNvPr id="7" name="Picture 2" descr="HTZ zast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2688" y="3527425"/>
            <a:ext cx="6262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ubotica.com/files/news/5/5/5/10555/10555-bazen-subotica-prozi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1738" y="609600"/>
            <a:ext cx="5905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6934200"/>
            <a:ext cx="5715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Fotografija0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95600"/>
            <a:ext cx="2974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72934 -0.044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76" y="-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79739 0.0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61" y="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82569 -0.214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5" y="-10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4167 -0.529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sr-Cyrl-CS" altLang="sr-Latn-RS" sz="3200" smtClean="0"/>
              <a:t>Мере заштите при изградњи објеката</a:t>
            </a:r>
            <a:endParaRPr lang="sr-Cyrl-RS" altLang="sr-Latn-R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eaLnBrk="1" hangingPunct="1"/>
            <a:r>
              <a:rPr lang="sr-Cyrl-CS" altLang="sr-Latn-RS" sz="2800" smtClean="0"/>
              <a:t>Мере заштите на раду предузимају се ради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обезбеђивања </a:t>
            </a:r>
            <a:r>
              <a:rPr lang="sr-Cyrl-CS" altLang="sr-Latn-RS" sz="2800" b="1" i="1" smtClean="0">
                <a:solidFill>
                  <a:srgbClr val="FF0000"/>
                </a:solidFill>
              </a:rPr>
              <a:t>лица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 од повреда</a:t>
            </a:r>
            <a:r>
              <a:rPr lang="sr-Cyrl-CS" altLang="sr-Latn-RS" sz="2800" smtClean="0"/>
              <a:t>, ради 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заштите</a:t>
            </a:r>
            <a:r>
              <a:rPr lang="sr-Cyrl-CS" altLang="sr-Latn-RS" sz="2800" smtClean="0"/>
              <a:t> </a:t>
            </a:r>
            <a:r>
              <a:rPr lang="sr-Cyrl-CS" altLang="sr-Latn-RS" sz="2800" b="1" i="1" smtClean="0">
                <a:solidFill>
                  <a:srgbClr val="FF0000"/>
                </a:solidFill>
              </a:rPr>
              <a:t>средстава за рад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 </a:t>
            </a:r>
            <a:r>
              <a:rPr lang="sr-Cyrl-CS" altLang="sr-Latn-RS" sz="2800" smtClean="0"/>
              <a:t>и </a:t>
            </a:r>
            <a:r>
              <a:rPr lang="sr-Cyrl-CS" altLang="sr-Latn-RS" sz="2800" b="1" i="1" smtClean="0">
                <a:solidFill>
                  <a:srgbClr val="FF0000"/>
                </a:solidFill>
              </a:rPr>
              <a:t>имовине</a:t>
            </a:r>
            <a:r>
              <a:rPr lang="sr-Cyrl-CS" altLang="sr-Latn-RS" sz="2800" smtClean="0"/>
              <a:t>.</a:t>
            </a:r>
            <a:endParaRPr lang="sr-Cyrl-RS" altLang="sr-Latn-RS" sz="2800" smtClean="0"/>
          </a:p>
          <a:p>
            <a:pPr eaLnBrk="1" hangingPunct="1"/>
            <a:r>
              <a:rPr lang="sr-Cyrl-CS" altLang="sr-Latn-RS" sz="2800" i="1" smtClean="0"/>
              <a:t>Извори опасности на грађевинском објекту</a:t>
            </a:r>
            <a:r>
              <a:rPr lang="sr-Cyrl-CS" altLang="sr-Latn-RS" sz="2800" smtClean="0"/>
              <a:t>:</a:t>
            </a:r>
            <a:endParaRPr lang="sr-Cyrl-RS" altLang="sr-Latn-RS" sz="2800" smtClean="0"/>
          </a:p>
          <a:p>
            <a:pPr eaLnBrk="1" hangingPunct="1"/>
            <a:r>
              <a:rPr lang="sr-Cyrl-CS" altLang="sr-Latn-RS" sz="2800" b="1" i="1" smtClean="0">
                <a:solidFill>
                  <a:srgbClr val="FF0000"/>
                </a:solidFill>
              </a:rPr>
              <a:t>механичке</a:t>
            </a:r>
            <a:r>
              <a:rPr lang="sr-Cyrl-CS" altLang="sr-Latn-RS" sz="2800" b="1" smtClean="0">
                <a:solidFill>
                  <a:srgbClr val="FF0000"/>
                </a:solidFill>
              </a:rPr>
              <a:t> повреде </a:t>
            </a:r>
            <a:endParaRPr lang="sr-Cyrl-RS" altLang="sr-Latn-RS" sz="2800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r-Cyrl-CS" altLang="sr-Latn-RS" smtClean="0"/>
              <a:t>пад предмета, алата, радника (радови на објектима високоградње морају се спроводити уз предузете мере заштите оградама на скели, понегде се постављају и заштитне мреже, као и везивање радника на критичним местима обављања радова. Радници су дужни да носе заштитну одећу, обућу, шлем, рукавице, наочари)</a:t>
            </a:r>
            <a:endParaRPr lang="sr-Cyrl-RS" altLang="sr-Latn-RS" smtClean="0"/>
          </a:p>
        </p:txBody>
      </p:sp>
      <p:pic>
        <p:nvPicPr>
          <p:cNvPr id="16388" name="Picture 4" descr="http://gradjevinarstvo.rs/upload_slike/vesti/11_10_2013_02_vel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0" y="348615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4971E-6 L 0.87292 -0.049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-24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sr-Cyrl-CS" altLang="sr-Latn-RS" sz="3200" smtClean="0"/>
              <a:t>Мере заштите при изградњи објеката</a:t>
            </a:r>
            <a:endParaRPr lang="sr-Cyrl-RS" altLang="sr-Latn-R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1" eaLnBrk="1" hangingPunct="1"/>
            <a:r>
              <a:rPr lang="sr-Cyrl-CS" altLang="sr-Latn-RS" sz="2400" b="1" smtClean="0">
                <a:solidFill>
                  <a:srgbClr val="FF0000"/>
                </a:solidFill>
              </a:rPr>
              <a:t>одрон земље </a:t>
            </a:r>
            <a:r>
              <a:rPr lang="sr-Cyrl-CS" altLang="sr-Latn-RS" sz="2400" smtClean="0"/>
              <a:t>приликом копања дубљих канала, темеља. Потребно је ископану земљу одлагати даље од ивице канала, потребно је код дубљих канала обезбедити зидове даскама и попречним гредама.  </a:t>
            </a:r>
            <a:endParaRPr lang="sr-Cyrl-RS" altLang="sr-Latn-RS" sz="2400" smtClean="0"/>
          </a:p>
          <a:p>
            <a:pPr lvl="1" eaLnBrk="1" hangingPunct="1"/>
            <a:r>
              <a:rPr lang="sr-Cyrl-CS" altLang="sr-Latn-RS" sz="2400" b="1" smtClean="0">
                <a:solidFill>
                  <a:srgbClr val="FF0000"/>
                </a:solidFill>
              </a:rPr>
              <a:t>подземне воде </a:t>
            </a:r>
            <a:r>
              <a:rPr lang="sr-Cyrl-CS" altLang="sr-Latn-RS" sz="2400" smtClean="0"/>
              <a:t>приликом копања дубљих канала, темеља. Потребно је обезбедити пумпе које црпе воду  </a:t>
            </a:r>
            <a:endParaRPr lang="sr-Cyrl-RS" altLang="sr-Latn-RS" sz="2400" smtClean="0"/>
          </a:p>
          <a:p>
            <a:pPr eaLnBrk="1" hangingPunct="1"/>
            <a:r>
              <a:rPr lang="sr-Cyrl-CS" altLang="sr-Latn-RS" sz="2400" b="1" i="1" smtClean="0">
                <a:solidFill>
                  <a:srgbClr val="FF0000"/>
                </a:solidFill>
              </a:rPr>
              <a:t>електрични</a:t>
            </a:r>
            <a:r>
              <a:rPr lang="sr-Cyrl-CS" altLang="sr-Latn-RS" sz="2400" b="1" smtClean="0">
                <a:solidFill>
                  <a:srgbClr val="FF0000"/>
                </a:solidFill>
              </a:rPr>
              <a:t> удар </a:t>
            </a:r>
            <a:r>
              <a:rPr lang="sr-Cyrl-CS" altLang="sr-Latn-RS" sz="2400" smtClean="0"/>
              <a:t>(нарочито при раду кранском дизалицом)</a:t>
            </a:r>
            <a:endParaRPr lang="sr-Cyrl-RS" altLang="sr-Latn-RS" sz="2400" smtClean="0"/>
          </a:p>
          <a:p>
            <a:pPr lvl="1" eaLnBrk="1" hangingPunct="1"/>
            <a:r>
              <a:rPr lang="sr-Cyrl-CS" altLang="sr-Latn-RS" sz="2400" smtClean="0"/>
              <a:t>неправилно уземљење електричних апарата</a:t>
            </a:r>
            <a:endParaRPr lang="sr-Cyrl-RS" altLang="sr-Latn-RS" sz="2400" smtClean="0"/>
          </a:p>
          <a:p>
            <a:pPr lvl="1" eaLnBrk="1" hangingPunct="1"/>
            <a:r>
              <a:rPr lang="sr-Cyrl-CS" altLang="sr-Latn-RS" sz="2400" smtClean="0"/>
              <a:t>оштећене електричне инсталације (каблови, утикачи, утичнице)</a:t>
            </a:r>
            <a:endParaRPr lang="sr-Cyrl-RS" altLang="sr-Latn-RS" sz="2400" smtClean="0"/>
          </a:p>
          <a:p>
            <a:pPr eaLnBrk="1" hangingPunct="1"/>
            <a:endParaRPr lang="sr-Cyrl-RS" altLang="sr-Latn-RS" smtClean="0"/>
          </a:p>
        </p:txBody>
      </p:sp>
      <p:pic>
        <p:nvPicPr>
          <p:cNvPr id="6148" name="Picture 2" descr="IMG_0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33400"/>
            <a:ext cx="4187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Administrator\Downloads\20160924_111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1148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72899 0.41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8" y="20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70555 0.008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7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sr-Latn-RS" sz="3200" smtClean="0"/>
              <a:t>Мере заштите при изградњи објеката</a:t>
            </a:r>
            <a:endParaRPr lang="sr-Cyrl-RS" altLang="sr-Latn-R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b="1" i="1" smtClean="0">
                <a:solidFill>
                  <a:srgbClr val="FF0000"/>
                </a:solidFill>
              </a:rPr>
              <a:t>пожар</a:t>
            </a:r>
            <a:r>
              <a:rPr lang="sr-Cyrl-CS" sz="2400" b="1" smtClean="0">
                <a:solidFill>
                  <a:srgbClr val="FF0000"/>
                </a:solidFill>
              </a:rPr>
              <a:t> и експлозија </a:t>
            </a:r>
            <a:endParaRPr lang="sr-Cyrl-RS" sz="2400" b="1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sr-Cyrl-CS" sz="2400" smtClean="0"/>
              <a:t>гориво, боце за заваривање, друге запаљиве хемикалије морају бити обезбеђени на ограђеном месту на градилишту</a:t>
            </a:r>
            <a:endParaRPr lang="sr-Cyrl-RS" sz="240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sr-Cyrl-RS"/>
          </a:p>
        </p:txBody>
      </p:sp>
      <p:pic>
        <p:nvPicPr>
          <p:cNvPr id="7173" name="Picture 5" descr="Резултат слика за eksplozivna sredstva na gradili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1950"/>
            <a:ext cx="39624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altLang="en-US" sz="3600" smtClean="0"/>
              <a:t>Питања за понављање наставне јединице</a:t>
            </a:r>
            <a:endParaRPr lang="en-US" altLang="en-US" sz="36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sr-Cyrl-RS" altLang="en-US" sz="2800" smtClean="0"/>
              <a:t>Који су то извори опасности за раднике на градилишту?</a:t>
            </a:r>
          </a:p>
          <a:p>
            <a:r>
              <a:rPr lang="sr-Cyrl-RS" altLang="en-US" sz="2800" smtClean="0"/>
              <a:t>Које су то мере које се предузимају за заштиту лица и имовине?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0802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1124744"/>
          </a:xfrm>
        </p:spPr>
        <p:txBody>
          <a:bodyPr>
            <a:noAutofit/>
          </a:bodyPr>
          <a:lstStyle/>
          <a:p>
            <a:r>
              <a:rPr lang="sr-Cyrl-RS" sz="3200" smtClean="0"/>
              <a:t>ПОДЕЛА ПОЉОПРИВРЕДНЕ 			ПРОИЗВОДЊЕ</a:t>
            </a:r>
            <a:r>
              <a:rPr lang="sr-Cyrl-RS" sz="3200" dirty="0" smtClean="0"/>
              <a:t>:</a:t>
            </a:r>
            <a:endParaRPr lang="en-US" sz="3200" dirty="0"/>
          </a:p>
        </p:txBody>
      </p:sp>
      <p:pic>
        <p:nvPicPr>
          <p:cNvPr id="5" name="Content Placeholder 4" descr="podela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357298"/>
            <a:ext cx="6786610" cy="550070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flipV="1">
            <a:off x="1" y="6857999"/>
            <a:ext cx="121441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676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4133156"/>
            <a:ext cx="2200275" cy="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4944764"/>
            <a:ext cx="2200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5740564"/>
            <a:ext cx="2200275" cy="9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5"/>
            <a:ext cx="2376264" cy="113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05" y="4080791"/>
            <a:ext cx="1114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2" y="4080791"/>
            <a:ext cx="1314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58" y="5042816"/>
            <a:ext cx="1183089" cy="7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14" y="5774021"/>
            <a:ext cx="1323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-2772816" y="3140968"/>
            <a:ext cx="2546251" cy="3384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sr-Cyrl-RS" sz="2400"/>
              <a:t>Шта подразумевамо под биљном производњом</a:t>
            </a:r>
            <a:r>
              <a:rPr lang="sr-Cyrl-RS" sz="2400" smtClean="0"/>
              <a:t>?</a:t>
            </a:r>
          </a:p>
          <a:p>
            <a:r>
              <a:rPr lang="sr-Cyrl-RS" sz="2400" smtClean="0"/>
              <a:t>Р......е К.....е</a:t>
            </a:r>
          </a:p>
          <a:p>
            <a:r>
              <a:rPr lang="sr-Cyrl-RS" sz="2400" smtClean="0"/>
              <a:t>П.........о</a:t>
            </a:r>
          </a:p>
          <a:p>
            <a:r>
              <a:rPr lang="sr-Cyrl-RS" sz="2400" smtClean="0"/>
              <a:t>В.......о</a:t>
            </a:r>
          </a:p>
          <a:p>
            <a:r>
              <a:rPr lang="sr-Cyrl-RS" sz="2400" smtClean="0"/>
              <a:t>З..... М – С..о</a:t>
            </a:r>
            <a:endParaRPr lang="sr-Cyrl-RS" sz="2400"/>
          </a:p>
        </p:txBody>
      </p:sp>
      <p:sp>
        <p:nvSpPr>
          <p:cNvPr id="15" name="Rounded Rectangle 14"/>
          <p:cNvSpPr/>
          <p:nvPr/>
        </p:nvSpPr>
        <p:spPr>
          <a:xfrm>
            <a:off x="9164438" y="2924944"/>
            <a:ext cx="2546251" cy="36003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r-Cyrl-RS" sz="2400"/>
              <a:t>Шта </a:t>
            </a:r>
            <a:r>
              <a:rPr lang="sr-Cyrl-RS" sz="2400" smtClean="0"/>
              <a:t>подразуме-вамо </a:t>
            </a:r>
            <a:r>
              <a:rPr lang="sr-Cyrl-RS" sz="2400"/>
              <a:t>под </a:t>
            </a:r>
            <a:r>
              <a:rPr lang="sr-Cyrl-RS" sz="2400" smtClean="0"/>
              <a:t>сточа-рском произво-дњом?</a:t>
            </a:r>
          </a:p>
          <a:p>
            <a:r>
              <a:rPr lang="sr-Cyrl-RS" sz="2400" smtClean="0"/>
              <a:t>И.....а и н..а</a:t>
            </a:r>
          </a:p>
          <a:p>
            <a:r>
              <a:rPr lang="sr-Cyrl-RS" sz="2400" smtClean="0"/>
              <a:t>П........а п.......а</a:t>
            </a:r>
          </a:p>
          <a:p>
            <a:r>
              <a:rPr lang="sr-Cyrl-RS" sz="2400" smtClean="0"/>
              <a:t>С.......е п.......а</a:t>
            </a:r>
          </a:p>
          <a:p>
            <a:r>
              <a:rPr lang="sr-Cyrl-RS" sz="2400" smtClean="0"/>
              <a:t>Т.......т с....е х...е</a:t>
            </a:r>
            <a:endParaRPr lang="sr-Cyrl-RS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056E-8 L 0.44357 -0.016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-8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1887E-6 L -0.421 -1.61887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75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r-Cyrl-RS" sz="3600" smtClean="0"/>
              <a:t/>
            </a:r>
            <a:br>
              <a:rPr lang="sr-Cyrl-RS" sz="3600" smtClean="0"/>
            </a:br>
            <a:r>
              <a:rPr lang="sr-Cyrl-RS" sz="3100" smtClean="0"/>
              <a:t>Организација </a:t>
            </a:r>
            <a:r>
              <a:rPr lang="sr-Cyrl-RS" sz="3100"/>
              <a:t>рада и примена техничких средстава у пољопривредној производњи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</p:spPr>
        <p:txBody>
          <a:bodyPr>
            <a:normAutofit fontScale="55000" lnSpcReduction="20000"/>
          </a:bodyPr>
          <a:lstStyle/>
          <a:p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Циљ организације производње је произвести што више квалитетног производа.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 рада зависи од: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 </a:t>
            </a:r>
            <a:r>
              <a:rPr lang="sr-Cyrl-R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производње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 </a:t>
            </a:r>
            <a:r>
              <a:rPr lang="sr-Cyrl-R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земљишног </a:t>
            </a:r>
            <a:r>
              <a:rPr lang="sr-Cyrl-R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поседа</a:t>
            </a:r>
          </a:p>
          <a:p>
            <a:pPr marL="0" lvl="0" indent="0">
              <a:buNone/>
            </a:pPr>
            <a:r>
              <a:rPr lang="sr-Cyrl-R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33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Врсте </a:t>
            </a:r>
            <a:r>
              <a:rPr lang="sr-Cyrl-RS" sz="3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производње</a:t>
            </a:r>
            <a:endParaRPr lang="en-US" sz="33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Врсти </a:t>
            </a:r>
            <a:r>
              <a:rPr lang="sr-Cyrl-R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технолошких процеса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Врсти </a:t>
            </a:r>
            <a:r>
              <a:rPr lang="sr-Cyrl-R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механизације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Врсти стручности </a:t>
            </a:r>
            <a:r>
              <a:rPr lang="sr-Cyrl-R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запослених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 рада подразумева: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Cyrl-R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материјално обезбеђење производње</a:t>
            </a: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врста производа</a:t>
            </a:r>
            <a:b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потребне сировине и материјал</a:t>
            </a:r>
            <a:b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величина земљишта која се обрађује</a:t>
            </a:r>
            <a:b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структура механизације</a:t>
            </a:r>
            <a:b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радна снага</a:t>
            </a:r>
            <a:b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трошкови производње</a:t>
            </a:r>
            <a:b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- обезбеђење тржишта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Cyrl-R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</a:t>
            </a: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производњу (припрема механизације, садног материјала, припрема средстава заштите и прихране, товилишта...)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Cyrl-R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Производњу</a:t>
            </a: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Cyrl-R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Контролу квалитета</a:t>
            </a:r>
            <a:endParaRPr lang="en-US" sz="2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Cyrl-R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Продају</a:t>
            </a:r>
            <a:r>
              <a:rPr lang="sr-Cyrl-R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(сортирање, паковање, транспорт до продајних места)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2" name="AutoShape 2" descr="Резултат слика за pse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215306"/>
            <a:ext cx="142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2253531"/>
            <a:ext cx="1304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3310806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15" y="4509120"/>
            <a:ext cx="1828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40" y="5581650"/>
            <a:ext cx="1685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865" y="3101256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-4284984" y="3310806"/>
            <a:ext cx="4164404" cy="35471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r-Cyrl-RS" sz="2400" smtClean="0"/>
              <a:t>Шта подразумева организа-ција рада у пољопривреди?</a:t>
            </a:r>
          </a:p>
          <a:p>
            <a:r>
              <a:rPr lang="sr-Cyrl-RS" sz="2400" smtClean="0">
                <a:solidFill>
                  <a:srgbClr val="FF0000"/>
                </a:solidFill>
              </a:rPr>
              <a:t>П.......е</a:t>
            </a:r>
          </a:p>
          <a:p>
            <a:r>
              <a:rPr lang="sr-Cyrl-RS" sz="2400" smtClean="0">
                <a:solidFill>
                  <a:srgbClr val="FF0000"/>
                </a:solidFill>
              </a:rPr>
              <a:t>П......у</a:t>
            </a:r>
          </a:p>
          <a:p>
            <a:r>
              <a:rPr lang="sr-Cyrl-RS" sz="2400" smtClean="0">
                <a:solidFill>
                  <a:srgbClr val="FF0000"/>
                </a:solidFill>
              </a:rPr>
              <a:t>П........у</a:t>
            </a:r>
          </a:p>
          <a:p>
            <a:r>
              <a:rPr lang="sr-Cyrl-RS" sz="2400" smtClean="0">
                <a:solidFill>
                  <a:srgbClr val="FF0000"/>
                </a:solidFill>
              </a:rPr>
              <a:t>К......у К.......а</a:t>
            </a:r>
          </a:p>
          <a:p>
            <a:r>
              <a:rPr lang="sr-Cyrl-RS" sz="2400" smtClean="0">
                <a:solidFill>
                  <a:srgbClr val="FF0000"/>
                </a:solidFill>
              </a:rPr>
              <a:t>П.....у</a:t>
            </a:r>
            <a:endParaRPr lang="sr-Cyrl-RS" sz="240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622" y="17998"/>
            <a:ext cx="1971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-4284984" y="292249"/>
            <a:ext cx="4164404" cy="35471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r-Cyrl-RS" sz="2400" smtClean="0"/>
              <a:t>Од чега зависи организа-ција рада у пољопривреди?</a:t>
            </a:r>
          </a:p>
          <a:p>
            <a:r>
              <a:rPr lang="sr-Cyrl-RS" sz="2400" smtClean="0">
                <a:solidFill>
                  <a:srgbClr val="002060"/>
                </a:solidFill>
              </a:rPr>
              <a:t>В...е п........е</a:t>
            </a:r>
          </a:p>
          <a:p>
            <a:r>
              <a:rPr lang="sr-Cyrl-RS" sz="2400" smtClean="0">
                <a:solidFill>
                  <a:srgbClr val="002060"/>
                </a:solidFill>
              </a:rPr>
              <a:t>В......е п........е</a:t>
            </a:r>
          </a:p>
          <a:p>
            <a:r>
              <a:rPr lang="sr-Cyrl-RS" sz="2400">
                <a:solidFill>
                  <a:srgbClr val="002060"/>
                </a:solidFill>
              </a:rPr>
              <a:t>В</a:t>
            </a:r>
            <a:r>
              <a:rPr lang="sr-Cyrl-RS" sz="2400" smtClean="0">
                <a:solidFill>
                  <a:srgbClr val="002060"/>
                </a:solidFill>
              </a:rPr>
              <a:t>......е з.......г п....а</a:t>
            </a:r>
          </a:p>
          <a:p>
            <a:r>
              <a:rPr lang="sr-Cyrl-RS" sz="2400" smtClean="0">
                <a:solidFill>
                  <a:srgbClr val="002060"/>
                </a:solidFill>
              </a:rPr>
              <a:t>С........и т.........х п.....а</a:t>
            </a:r>
          </a:p>
          <a:p>
            <a:r>
              <a:rPr lang="sr-Cyrl-RS" sz="2400" smtClean="0">
                <a:solidFill>
                  <a:srgbClr val="002060"/>
                </a:solidFill>
              </a:rPr>
              <a:t>З...........и м.........е</a:t>
            </a:r>
            <a:endParaRPr lang="sr-Cyrl-RS" sz="2400">
              <a:solidFill>
                <a:srgbClr val="002060"/>
              </a:solidFill>
            </a:endParaRPr>
          </a:p>
          <a:p>
            <a:r>
              <a:rPr lang="sr-Cyrl-RS" sz="2400" smtClean="0">
                <a:solidFill>
                  <a:srgbClr val="002060"/>
                </a:solidFill>
              </a:rPr>
              <a:t>Б..ј и с.......т з........х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78" y="1243881"/>
            <a:ext cx="106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1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9186E-6 L -0.5191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5587E-6 L -0.33907 -0.147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-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29232E-6 L -0.17709 -0.301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15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58557E-7 L -0.47812 0.349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17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68178E-6 L -0.24114 -0.3064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1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4209E-6 L -0.44045 -0.270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-13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629E-6 L -0.42413 0.0918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4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93802E-7 L 0.55972 6.93802E-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93802E-7 L 0.55972 6.93802E-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43122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" y="1988840"/>
            <a:ext cx="1581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73182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973182"/>
            <a:ext cx="1619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01757"/>
            <a:ext cx="1238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92232"/>
            <a:ext cx="1314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796805" y="1124744"/>
            <a:ext cx="3919211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43808" y="1124744"/>
            <a:ext cx="1872208" cy="84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6016" y="1124744"/>
            <a:ext cx="0" cy="84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30" idx="0"/>
          </p:cNvCxnSpPr>
          <p:nvPr/>
        </p:nvCxnSpPr>
        <p:spPr>
          <a:xfrm>
            <a:off x="4716016" y="1124744"/>
            <a:ext cx="1555229" cy="877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031" idx="0"/>
          </p:cNvCxnSpPr>
          <p:nvPr/>
        </p:nvCxnSpPr>
        <p:spPr>
          <a:xfrm>
            <a:off x="4716016" y="1124744"/>
            <a:ext cx="3393529" cy="86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" y="3407046"/>
            <a:ext cx="13430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1057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257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" y="5373216"/>
            <a:ext cx="657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5733256"/>
            <a:ext cx="1104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65304"/>
            <a:ext cx="1009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75" y="2721413"/>
            <a:ext cx="13430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95625"/>
            <a:ext cx="1695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95" y="2842270"/>
            <a:ext cx="13620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95" y="3203075"/>
            <a:ext cx="12382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91" y="3575463"/>
            <a:ext cx="13239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 descr="C:\Users\Nastavnik\Desktop\mehanizacija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3990467"/>
            <a:ext cx="2174995" cy="10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Nastavnik\Desktop\145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7" y="2687072"/>
            <a:ext cx="2174995" cy="11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Nastavnik\Desktop\food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743" y="1729823"/>
            <a:ext cx="1664957" cy="12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Nastavnik\Desktop\poljoprivredno_zemljiste1-1140x40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50" y="3038703"/>
            <a:ext cx="24479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Nastavnik\Desktop\traktor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3409" y="4025086"/>
            <a:ext cx="155575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Nastavnik\Desktop\Radna snaga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244" y="5341391"/>
            <a:ext cx="2314575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49" y="3707083"/>
            <a:ext cx="1514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59" y="4650068"/>
            <a:ext cx="1485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971800"/>
            <a:ext cx="156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2729E-7 L 0.22847 0.1040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5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1841E-6 L 0.31111 0.0363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8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97317E-7 L 0.21354 -0.0353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7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031E-6 L 0.28264 -0.15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76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7123E-6 L -0.84341 -0.0076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70" y="-3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056E-7 L -0.84341 -0.0733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70" y="-36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09613"/>
            <a:ext cx="91249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2475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Технолошки процеси биљне и сточарске производње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88" y="1077369"/>
            <a:ext cx="1482725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04486"/>
            <a:ext cx="1872208" cy="126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-4539039" y="2780928"/>
            <a:ext cx="4418459" cy="32786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r-Cyrl-RS" sz="2400"/>
              <a:t>Који су то радови у биљној производњи?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52520" y="2708846"/>
            <a:ext cx="4608512" cy="1711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sr-Cyrl-RS" sz="2400"/>
              <a:t>Који су то радови у </a:t>
            </a:r>
            <a:r>
              <a:rPr lang="sr-Cyrl-RS" sz="2400" smtClean="0"/>
              <a:t>сточарској </a:t>
            </a:r>
            <a:r>
              <a:rPr lang="sr-Cyrl-RS" sz="2400"/>
              <a:t>производњи?</a:t>
            </a:r>
          </a:p>
        </p:txBody>
      </p:sp>
    </p:spTree>
    <p:extLst>
      <p:ext uri="{BB962C8B-B14F-4D97-AF65-F5344CB8AC3E}">
        <p14:creationId xmlns:p14="http://schemas.microsoft.com/office/powerpoint/2010/main" val="34286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1138E-6 L 0.50278 -0.007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-3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036E-6 L -0.51528 0.011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4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sr-Cyrl-RS" sz="3600" smtClean="0"/>
              <a:t>Питања за понављање наставне јединице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r-Cyrl-RS" sz="2400" smtClean="0"/>
              <a:t>Шта подразумевамо под биљном производњом?</a:t>
            </a:r>
          </a:p>
          <a:p>
            <a:r>
              <a:rPr lang="sr-Cyrl-RS" sz="2400" smtClean="0"/>
              <a:t>Шта подразумевамо под сточарском производњом?</a:t>
            </a:r>
          </a:p>
          <a:p>
            <a:r>
              <a:rPr lang="sr-Cyrl-RS" sz="2400" smtClean="0"/>
              <a:t>Шта подразумева Организација  рада пољопривредне производње?</a:t>
            </a:r>
          </a:p>
          <a:p>
            <a:r>
              <a:rPr lang="sr-Cyrl-RS" sz="2400" smtClean="0"/>
              <a:t>Који су то радови у биљној производњи?</a:t>
            </a:r>
          </a:p>
          <a:p>
            <a:r>
              <a:rPr lang="sr-Cyrl-RS" sz="2400" smtClean="0"/>
              <a:t>Који су то радови у сточарској производњи?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005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ОРГАНИЗАЦИЈА РАДА У ГРАЂЕВИНАРСТВУ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800200"/>
          </a:xfrm>
        </p:spPr>
        <p:txBody>
          <a:bodyPr>
            <a:normAutofit/>
          </a:bodyPr>
          <a:lstStyle/>
          <a:p>
            <a:r>
              <a:rPr lang="sr-Cyrl-RS" sz="2800" smtClean="0"/>
              <a:t>1. Фазе у изградњи грађевинског објекта</a:t>
            </a:r>
          </a:p>
          <a:p>
            <a:r>
              <a:rPr lang="sr-Cyrl-RS" sz="2800" smtClean="0"/>
              <a:t>2. Организација рада на грађевини и заштита на раду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735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ФАЗЕ У ИЗГРАДЊИ ГРАЂЕВИНСКОГ ОБЈЕКТА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фаза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планирања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којој значајну улогу има инвеститор (објаснити ту улогу)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фаза пројектовања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грађевинског објекта у којој се трага за функционалним, конструктивним и естетским решењима објекта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фаза извођења радова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(зидарски, тесарски, бетонски ...), завршни (молерски, керамичарски, фасадерски ...) и инсталатерски радови (водовод, канализација, грејање, електроинсталације ...).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-3200400" y="1066800"/>
            <a:ext cx="2971800" cy="205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Инвеститор (наручилац) је особа која инвестира-наручује радове на изградњи објекта. То је власник објекта који се гради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-3200400" y="3352800"/>
            <a:ext cx="2971800" cy="182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Пројекат у грађевинској техници подразумева планове, цртеже, технологију радова, спецификацију матерјала, прорачуне, цену радова... </a:t>
            </a:r>
            <a:endParaRPr/>
          </a:p>
        </p:txBody>
      </p:sp>
      <p:pic>
        <p:nvPicPr>
          <p:cNvPr id="94" name="Google Shape;94;p14" descr="http://t1.gstatic.com/images?q=tbn:ANd9GcQLooh_eINlfxD6-abNre-bPeVMoI693Sixs0QJUHlMUzGUxShW7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00" y="0"/>
            <a:ext cx="4759206" cy="356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http://t1.gstatic.com/images?q=tbn:ANd9GcRlzb4rzreDcX7tOQ3gR25YU0FnqNoBt6TjIlxzhs6okeAckkUOp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6400" y="2667000"/>
            <a:ext cx="6677025" cy="374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http://t3.gstatic.com/images?q=tbn:ANd9GcQtl5i8grBwuAlUmbkGdtr7M57DNJw23B_JzfV5O_d43TP2TFI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209800" y="-952500"/>
            <a:ext cx="1552161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http://www.slovan.co.rs/sites/default/files/2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82200" y="1219200"/>
            <a:ext cx="4921615" cy="372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http://t3.gstatic.com/images?q=tbn:ANd9GcTUjNwVltek49sfQKPaeI7YBEob6MMPxbvLV6_jCKzY6BHiemtT1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87200" y="-533400"/>
            <a:ext cx="3824455" cy="373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http://www.skele-topers.co.rs/images/fasadne%20skele/2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9800" y="2667000"/>
            <a:ext cx="4762500" cy="327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http://moj-dom.me/wp-content/uploads/2013/02/vodovod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34600" y="2895600"/>
            <a:ext cx="5105400" cy="373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http://t0.gstatic.com/images?q=tbn:ANd9GcSEGMwbDt4Eshl2xbDSNTS1mJYqBHAjT_c7m9Hi4-_uoAJVVyb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01200" y="-762000"/>
            <a:ext cx="6191250" cy="305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http://t1.gstatic.com/images?q=tbn:ANd9GcQ1H4g9U_2O1azya-aN4Z02lnFzFfHVQ3lPG_7q4oMdPOVvZ24ZZw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48800" y="-304800"/>
            <a:ext cx="5385759" cy="37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http://t0.gstatic.com/images?q=tbn:ANd9GcRNR0UlaGPzkvAQKMj18FxQgVlokE51UxQhqGXfnhyJQAz8A4shSw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53600" y="304800"/>
            <a:ext cx="5624584" cy="373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9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99519"/>
            <a:ext cx="3584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фаза планирања</a:t>
            </a:r>
            <a:r>
              <a:rPr kumimoji="0" lang="sr-Cyrl-R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улогу има инвеститор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28173"/>
            <a:ext cx="88056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b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фаза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пројектовања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трага</a:t>
            </a:r>
            <a:r>
              <a:rPr kumimoji="0" lang="sr-Cyrl-R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функционалним, конструктивним и естетским решењима објекта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фаза извођења радова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(зидарски, тесарски, бетонски ...), завршни (молерски, керамичарски, фасадерски ...) </a:t>
            </a:r>
            <a:endParaRPr kumimoji="0" lang="sr-Cyrl-R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инсталатерски радови (водовод, канализација, грејање, електроинсталације ...).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7750" y="12543"/>
            <a:ext cx="629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sr-Cyrl-RS" altLang="en-US" sz="2400" b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Фазе у изградњи грађевинског објекта</a:t>
            </a:r>
            <a:endParaRPr lang="en-US" alt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447800"/>
            <a:ext cx="9032918" cy="51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9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750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Организација рада и примена савремених средстава у пољопривредној производњи 41. 42. час</vt:lpstr>
      <vt:lpstr>ПОДЕЛА ПОЉОПРИВРЕДНЕ    ПРОИЗВОДЊЕ:</vt:lpstr>
      <vt:lpstr> Организација рада и примена техничких средстава у пољопривредној производњи </vt:lpstr>
      <vt:lpstr>PowerPoint Presentation</vt:lpstr>
      <vt:lpstr>PowerPoint Presentation</vt:lpstr>
      <vt:lpstr>Питања за понављање наставне јединице</vt:lpstr>
      <vt:lpstr>ОРГАНИЗАЦИЈА РАДА У ГРАЂЕВИНАРСТВУ</vt:lpstr>
      <vt:lpstr>ФАЗЕ У ИЗГРАДЊИ ГРАЂЕВИНСКОГ ОБЈЕКТА</vt:lpstr>
      <vt:lpstr>PowerPoint Presentation</vt:lpstr>
      <vt:lpstr>PowerPoint Presentation</vt:lpstr>
      <vt:lpstr>Мере заштите при изградњи објеката</vt:lpstr>
      <vt:lpstr> ПЛАН КОЛЕКТИВНЕ И ЛИЧНЕ ЗАШТИТЕ НА РАДУ ПОДРАЗУМЕВА: </vt:lpstr>
      <vt:lpstr>Мере заштите при изградњи објеката</vt:lpstr>
      <vt:lpstr>Мере заштите при изградњи објеката</vt:lpstr>
      <vt:lpstr>Мере заштите при изградњи објеката</vt:lpstr>
      <vt:lpstr>Питања за понављање наставне јединице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Nemanja</dc:creator>
  <cp:lastModifiedBy>Zoran Todic</cp:lastModifiedBy>
  <cp:revision>61</cp:revision>
  <dcterms:created xsi:type="dcterms:W3CDTF">2018-03-08T12:38:48Z</dcterms:created>
  <dcterms:modified xsi:type="dcterms:W3CDTF">2020-03-16T19:11:59Z</dcterms:modified>
</cp:coreProperties>
</file>