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7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2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4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7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4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3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4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32AA-14A2-4D93-A133-7D262604A11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50F7-1475-4643-BB8F-CE6B10F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draganacakarevic1/ss-3095858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smtClean="0"/>
              <a:t>Принципи обраде материјала – Технологија обраде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mtClean="0"/>
              <a:t>49</a:t>
            </a:r>
            <a:r>
              <a:rPr lang="sr-Cyrl-RS" smtClean="0"/>
              <a:t>, </a:t>
            </a:r>
            <a:r>
              <a:rPr lang="sr-Cyrl-RS" smtClean="0"/>
              <a:t>50 </a:t>
            </a:r>
            <a:r>
              <a:rPr lang="sr-Cyrl-RS" smtClean="0"/>
              <a:t>час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0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lat rezanje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 l="1961"/>
          <a:stretch>
            <a:fillRect/>
          </a:stretch>
        </p:blipFill>
        <p:spPr bwMode="auto">
          <a:xfrm>
            <a:off x="0" y="0"/>
            <a:ext cx="6561263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Rezbarska testerica i rezanje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6553200" y="0"/>
            <a:ext cx="2590800" cy="50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Zupci testere"/>
          <p:cNvPicPr>
            <a:picLocks noChangeAspect="1" noChangeArrowheads="1"/>
          </p:cNvPicPr>
          <p:nvPr/>
        </p:nvPicPr>
        <p:blipFill>
          <a:blip r:embed="rId4">
            <a:lum contrast="2000"/>
          </a:blip>
          <a:srcRect/>
          <a:stretch>
            <a:fillRect/>
          </a:stretch>
        </p:blipFill>
        <p:spPr bwMode="auto">
          <a:xfrm>
            <a:off x="301170" y="3809999"/>
            <a:ext cx="5871029" cy="232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41170" y="5638800"/>
            <a:ext cx="1614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4000" b="1" smtClean="0">
                <a:ln>
                  <a:solidFill>
                    <a:srgbClr val="00B0F0"/>
                  </a:solidFill>
                </a:ln>
              </a:rPr>
              <a:t>АЛАТ</a:t>
            </a:r>
            <a:endParaRPr lang="en-US" sz="4000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987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goritam rezanja i secenja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0" y="1219200"/>
            <a:ext cx="3086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3963" y="5496791"/>
            <a:ext cx="31242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Схема.: </a:t>
            </a:r>
            <a:r>
              <a:rPr kumimoji="0" lang="sr-Cyrl-CS" sz="2000" b="0" i="0" u="none" strike="noStrike" cap="none" normalizeH="0" baseline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rPr>
              <a:t>Алгоритам резања</a:t>
            </a:r>
            <a:r>
              <a:rPr kumimoji="0" lang="sr-Cyrl-C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r-Cyrl-RS" sz="320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hlinkClick r:id="rId3"/>
              </a:rPr>
              <a:t>Технологија обраде резањем</a:t>
            </a:r>
            <a:r>
              <a:rPr lang="sr-Cyrl-RS" sz="320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 или  Алгоритам резања</a:t>
            </a:r>
            <a:endParaRPr lang="en-US" sz="320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C:\Users\Nastavnik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02" y="1219200"/>
            <a:ext cx="5905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stavnik\Desktop\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7066"/>
            <a:ext cx="4000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lat busilica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0" y="533400"/>
            <a:ext cx="3200400" cy="5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Algoritam postupka busenja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5902325" y="0"/>
            <a:ext cx="3241675" cy="658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Algoritam busenja"/>
          <p:cNvPicPr>
            <a:picLocks noChangeAspect="1" noChangeArrowheads="1"/>
          </p:cNvPicPr>
          <p:nvPr/>
        </p:nvPicPr>
        <p:blipFill>
          <a:blip r:embed="rId4">
            <a:lum contrast="2000"/>
          </a:blip>
          <a:srcRect/>
          <a:stretch>
            <a:fillRect/>
          </a:stretch>
        </p:blipFill>
        <p:spPr bwMode="auto">
          <a:xfrm>
            <a:off x="3276600" y="304800"/>
            <a:ext cx="2667000" cy="64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4958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</a:rPr>
              <a:t>Технологија обраде бушењем</a:t>
            </a:r>
            <a:endParaRPr kumimoji="0" lang="en-US" sz="2400" b="0" i="0" u="none" strike="noStrike" cap="none" normalizeH="0" baseline="0" smtClean="0">
              <a:ln>
                <a:solidFill>
                  <a:srgbClr val="00B0F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potreba dleta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0" y="1676400"/>
            <a:ext cx="5334000" cy="469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Alat dleto"/>
          <p:cNvPicPr>
            <a:picLocks noChangeAspect="1" noChangeArrowheads="1"/>
          </p:cNvPicPr>
          <p:nvPr/>
        </p:nvPicPr>
        <p:blipFill>
          <a:blip r:embed="rId3">
            <a:lum bright="24000" contrast="2000"/>
          </a:blip>
          <a:srcRect/>
          <a:stretch>
            <a:fillRect/>
          </a:stretch>
        </p:blipFill>
        <p:spPr bwMode="auto">
          <a:xfrm>
            <a:off x="5428443" y="2339478"/>
            <a:ext cx="3661667" cy="19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482333" y="4724400"/>
            <a:ext cx="3276600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Длето се користи уз употребу дрвеног чекића за израду дубореза, жлебова и зуба код зупчастог спајања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r-Cyrl-RS" sz="320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Технологија обраде материјала длетом</a:t>
            </a:r>
            <a:endParaRPr lang="en-US" sz="320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-60754"/>
            <a:ext cx="184638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3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85 C 0.00729 -0.00347 0.03073 -0.0088 0.03906 -0.0088 C 0.09097 -0.0088 0.14479 0.07245 0.14479 0.1544 C 0.14479 0.11273 0.17136 0.07245 0.1967 0.07245 C 0.22309 0.07245 0.24827 0.11343 0.24827 0.1544 C 0.24827 0.1338 0.26146 0.11273 0.27431 0.11273 C 0.28785 0.11273 0.30122 0.1331 0.30122 0.1544 C 0.30122 0.14329 0.30781 0.1338 0.31459 0.1338 C 0.32136 0.1338 0.32795 0.14398 0.32795 0.1544 C 0.32795 0.14861 0.33143 0.14329 0.33472 0.14329 C 0.33629 0.14329 0.34132 0.14861 0.34132 0.1544 C 0.34132 0.15116 0.34306 0.14861 0.34497 0.14861 C 0.34497 0.14907 0.34844 0.15116 0.34844 0.1544 C 0.34844 0.15255 0.34844 0.15116 0.35 0.15116 C 0.35 0.15185 0.35191 0.15255 0.35191 0.1544 C 0.35191 0.15324 0.35191 0.15255 0.35191 0.15185 C 0.35347 0.15185 0.35347 0.15255 0.35347 0.15324 C 0.35504 0.15324 0.35504 0.15255 0.35504 0.15185 C 0.35729 0.15185 0.35729 0.15255 0.35729 0.1532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29 0.15324 L 0.35729 0.014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29 0.01436 L 0.35729 0.18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1" y="0"/>
            <a:ext cx="8229600" cy="639762"/>
          </a:xfrm>
        </p:spPr>
        <p:txBody>
          <a:bodyPr>
            <a:normAutofit/>
          </a:bodyPr>
          <a:lstStyle/>
          <a:p>
            <a:r>
              <a:rPr lang="sr-Cyrl-RS" sz="320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Технологија завршне обраде турпијањем</a:t>
            </a:r>
            <a:endParaRPr lang="en-US" sz="320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sr-Cyrl-CS" sz="2800" smtClean="0"/>
              <a:t>Користе се за завршну, фину обраду површина, ивица и жлебова. Према намени се деле на турпије за обраду метала и турпије за обраду дрвета (рашпа) и мекших материјала.</a:t>
            </a:r>
            <a:endParaRPr lang="en-US" sz="2800" smtClean="0"/>
          </a:p>
          <a:p>
            <a:endParaRPr lang="en-US"/>
          </a:p>
        </p:txBody>
      </p:sp>
      <p:pic>
        <p:nvPicPr>
          <p:cNvPr id="13314" name="Picture 2" descr="Pravilno turpijanje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152400" y="2819400"/>
            <a:ext cx="442762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Alat turpije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4788024" y="2819400"/>
            <a:ext cx="435597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1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sr-Cyrl-RS" sz="320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Технологија обраде турпијањем</a:t>
            </a:r>
            <a:endParaRPr lang="en-US" sz="320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sr-Cyrl-CS" sz="2800" smtClean="0"/>
              <a:t>Брушењем се постиже најфинија завршна површинска обрада материјала. За брушење се користе:</a:t>
            </a:r>
            <a:endParaRPr lang="en-US" sz="2800" smtClean="0"/>
          </a:p>
          <a:p>
            <a:pPr lvl="0"/>
            <a:r>
              <a:rPr lang="sr-Cyrl-CS" sz="2800" smtClean="0"/>
              <a:t>брусни папир</a:t>
            </a:r>
            <a:endParaRPr lang="en-US" sz="2800" smtClean="0"/>
          </a:p>
          <a:p>
            <a:pPr lvl="0"/>
            <a:r>
              <a:rPr lang="sr-Cyrl-CS" sz="2800" smtClean="0"/>
              <a:t>брусно платно</a:t>
            </a:r>
            <a:endParaRPr lang="en-US" sz="2800" smtClean="0"/>
          </a:p>
          <a:p>
            <a:pPr lvl="0"/>
            <a:r>
              <a:rPr lang="sr-Cyrl-CS" sz="2800" smtClean="0"/>
              <a:t>брусне пасте</a:t>
            </a:r>
            <a:endParaRPr lang="en-US" sz="2800" smtClean="0"/>
          </a:p>
          <a:p>
            <a:pPr lvl="0"/>
            <a:r>
              <a:rPr lang="sr-Cyrl-CS" sz="2800" smtClean="0"/>
              <a:t>брусни камен</a:t>
            </a:r>
            <a:endParaRPr lang="en-US" sz="2800" smtClean="0"/>
          </a:p>
          <a:p>
            <a:endParaRPr lang="en-US"/>
          </a:p>
        </p:txBody>
      </p:sp>
      <p:pic>
        <p:nvPicPr>
          <p:cNvPr id="14338" name="Picture 2" descr="Brusenje"/>
          <p:cNvPicPr>
            <a:picLocks noChangeAspect="1" noChangeArrowheads="1"/>
          </p:cNvPicPr>
          <p:nvPr/>
        </p:nvPicPr>
        <p:blipFill>
          <a:blip r:embed="rId2">
            <a:lum bright="12000" contrast="2000"/>
          </a:blip>
          <a:srcRect/>
          <a:stretch>
            <a:fillRect/>
          </a:stretch>
        </p:blipFill>
        <p:spPr bwMode="auto">
          <a:xfrm>
            <a:off x="3183450" y="2209800"/>
            <a:ext cx="572242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5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sr-Cyrl-RS" sz="320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Технологија обраде </a:t>
            </a:r>
            <a:r>
              <a:rPr lang="sr-Cyrl-RS" sz="3200" smtClean="0">
                <a:ln>
                  <a:solidFill>
                    <a:srgbClr val="00B0F0"/>
                  </a:solidFill>
                </a:ln>
              </a:rPr>
              <a:t>спајањем</a:t>
            </a:r>
            <a:endParaRPr lang="en-US" sz="320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050" name="Picture 2" descr="C:\Users\Nastavnik\Desktop\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2243763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stavnik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18" y="1066801"/>
            <a:ext cx="2075889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stavnik\Desktop\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25" y="1046020"/>
            <a:ext cx="2447567" cy="278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stavnik\Desktop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92" y="1046020"/>
            <a:ext cx="2383708" cy="41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astavnik\Desktop\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640119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lat i pribor 30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4800600" cy="65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Alat i pribor 40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4876800" y="0"/>
            <a:ext cx="426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6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200" smtClean="0"/>
              <a:t>Избор материјала, алата и редослед операција при изради модела и макета</a:t>
            </a:r>
            <a:endParaRPr lang="en-US" sz="3200"/>
          </a:p>
        </p:txBody>
      </p:sp>
      <p:pic>
        <p:nvPicPr>
          <p:cNvPr id="16386" name="Picture 2" descr="Algoritam za V razred copy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 r="67548" b="20187"/>
          <a:stretch>
            <a:fillRect/>
          </a:stretch>
        </p:blipFill>
        <p:spPr bwMode="auto">
          <a:xfrm>
            <a:off x="609600" y="160186"/>
            <a:ext cx="4267200" cy="659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Algoritam iyrade modela 1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4800600" y="79622"/>
            <a:ext cx="3581400" cy="677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lgoritam iyrade modela 2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72200" y="105489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Дајте текстом алгоритам израде модела авиона са слике.</a:t>
            </a:r>
            <a:endParaRPr kumimoji="0" lang="sr-Cyrl-C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sr-Cyrl-CS" sz="4000" smtClean="0"/>
              <a:t>Принципи </a:t>
            </a:r>
            <a:r>
              <a:rPr lang="sr-Cyrl-CS" sz="4000"/>
              <a:t>обраде материјала – Технологија обраде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9363"/>
          </a:xfrm>
        </p:spPr>
        <p:txBody>
          <a:bodyPr>
            <a:normAutofit/>
          </a:bodyPr>
          <a:lstStyle/>
          <a:p>
            <a:r>
              <a:rPr lang="sr-Cyrl-CS" sz="2800" b="1" smtClean="0"/>
              <a:t>Технологија материјала</a:t>
            </a:r>
            <a:r>
              <a:rPr lang="sr-Cyrl-CS" sz="2800" smtClean="0"/>
              <a:t> изучава начине на који се могу обрађивати технички материјали. Сви начини обраде техничких материјала се могу поделити на обраду:</a:t>
            </a:r>
            <a:endParaRPr lang="en-US" sz="28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2800" smtClean="0">
                <a:solidFill>
                  <a:srgbClr val="FF0000"/>
                </a:solidFill>
              </a:rPr>
              <a:t>резањем</a:t>
            </a:r>
            <a:r>
              <a:rPr lang="sr-Cyrl-CS" sz="2800" smtClean="0"/>
              <a:t> (скидање материјала оштрицом)</a:t>
            </a:r>
            <a:endParaRPr lang="en-US" sz="28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2800" smtClean="0">
                <a:solidFill>
                  <a:srgbClr val="FF0000"/>
                </a:solidFill>
              </a:rPr>
              <a:t>деформацијом</a:t>
            </a:r>
            <a:r>
              <a:rPr lang="sr-Cyrl-CS" sz="2800" smtClean="0"/>
              <a:t> (пресовањем, ковањем, гњечењем)</a:t>
            </a:r>
            <a:endParaRPr lang="en-US" sz="28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2800" smtClean="0">
                <a:solidFill>
                  <a:srgbClr val="FF0000"/>
                </a:solidFill>
              </a:rPr>
              <a:t>ливењем</a:t>
            </a:r>
            <a:r>
              <a:rPr lang="sr-Cyrl-CS" sz="2800" smtClean="0"/>
              <a:t> у течном стању (метал, стакло, пластика)</a:t>
            </a:r>
            <a:endParaRPr lang="en-US" sz="2800" smtClean="0"/>
          </a:p>
          <a:p>
            <a:pPr>
              <a:buNone/>
            </a:pPr>
            <a:endParaRPr lang="en-US" smtClean="0"/>
          </a:p>
        </p:txBody>
      </p:sp>
      <p:pic>
        <p:nvPicPr>
          <p:cNvPr id="4" name="Picture 2" descr="C:\Users\Nastavnik\Desktop\Tehnologija obrad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" y="206167"/>
            <a:ext cx="9084872" cy="628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stavnik\Desktop\tehnologija obrade drve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8915061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3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sr-Cyrl-RS" smtClean="0"/>
              <a:t>Технологија обраде дрвета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3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sr-Cyrl-CS" sz="3200" smtClean="0"/>
              <a:t>Рециклажа материјала и заштита животне средине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257800"/>
          </a:xfrm>
        </p:spPr>
        <p:txBody>
          <a:bodyPr/>
          <a:lstStyle/>
          <a:p>
            <a:r>
              <a:rPr lang="sr-Cyrl-CS" sz="2800" smtClean="0"/>
              <a:t>Под </a:t>
            </a:r>
            <a:r>
              <a:rPr lang="sr-Cyrl-CS" sz="2800" smtClean="0">
                <a:ln>
                  <a:solidFill>
                    <a:srgbClr val="00B050"/>
                  </a:solidFill>
                </a:ln>
              </a:rPr>
              <a:t>рециклажом</a:t>
            </a:r>
            <a:r>
              <a:rPr lang="sr-Cyrl-CS" sz="2800" smtClean="0"/>
              <a:t> подразумевамо враћање искоришћеног материјала у прераду, како би се поново добио производ спреман за употребу (хартија, пластични материјали, стаклене боце...). </a:t>
            </a:r>
            <a:endParaRPr lang="en-US" sz="2800" smtClean="0"/>
          </a:p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13319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819400" y="3276600"/>
            <a:ext cx="5867400" cy="281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Ознака "за рециклажу" је у облику бесконачне петље, по </a:t>
            </a:r>
            <a:r>
              <a:rPr kumimoji="0" lang="sr-Cyrl-CS" sz="2400" b="1" i="0" u="none" strike="noStrike" normalizeH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Аугусту Мобиусу</a:t>
            </a:r>
            <a:r>
              <a:rPr kumimoji="0" lang="sr-Cyrl-CS" sz="2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, зове се Мобиусова петља и асоцира на бескрајну траку, што опет говори о великом броју поновне рециклаже материјала, амбалаже који на себи носи овај знак. </a:t>
            </a: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sr-Cyrl-CS" sz="3200" smtClean="0"/>
              <a:t>Заштита на раду: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Кабинети морају бити простарни, осветљени и проветрени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Електрична и водоводна инсталација исправна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Машине и алати исправни и сигурни за рад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Тело и руке даље од оштрих алата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Приликом резања, дубљења, турпијања, бушења, брушења материјал треба бити добро учвршћен у стеги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Чекићи и турпије требају имати углављене дршке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Алат употребљавати само за оне сврхе за које је намењен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Електричну бушилицу и друге електричне машине не треба користити без присуства и дозволе наставника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Рад треба обављати у одговарајућем оделу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Рукави треба да су закопчани или на други начин приљубљени уз руку</a:t>
            </a:r>
            <a:endParaRPr lang="en-US" sz="340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z="3400" smtClean="0"/>
              <a:t>Девојчице требају имати повезану косу</a:t>
            </a:r>
            <a:endParaRPr lang="en-US" sz="340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3600" smtClean="0"/>
              <a:t>Принципи деловања алата за механичку обраду материјала</a:t>
            </a:r>
            <a:r>
              <a:rPr lang="sr-Cyrl-CS" smtClean="0"/>
              <a:t>:</a:t>
            </a:r>
            <a:endParaRPr lang="en-US"/>
          </a:p>
        </p:txBody>
      </p:sp>
      <p:pic>
        <p:nvPicPr>
          <p:cNvPr id="4098" name="Picture 2" descr="Klin"/>
          <p:cNvPicPr>
            <a:picLocks noChangeAspect="1" noChangeArrowheads="1"/>
          </p:cNvPicPr>
          <p:nvPr/>
        </p:nvPicPr>
        <p:blipFill>
          <a:blip r:embed="rId2">
            <a:lum contras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3532"/>
          <a:stretch>
            <a:fillRect/>
          </a:stretch>
        </p:blipFill>
        <p:spPr bwMode="auto">
          <a:xfrm>
            <a:off x="138507" y="1295400"/>
            <a:ext cx="237609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Klin"/>
          <p:cNvPicPr>
            <a:picLocks noChangeAspect="1" noChangeArrowheads="1"/>
          </p:cNvPicPr>
          <p:nvPr/>
        </p:nvPicPr>
        <p:blipFill>
          <a:blip r:embed="rId2">
            <a:lum contras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3573" r="1256"/>
          <a:stretch>
            <a:fillRect/>
          </a:stretch>
        </p:blipFill>
        <p:spPr bwMode="auto">
          <a:xfrm>
            <a:off x="2590800" y="1278548"/>
            <a:ext cx="1371600" cy="238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oluga"/>
          <p:cNvPicPr>
            <a:picLocks noChangeAspect="1" noChangeArrowheads="1"/>
          </p:cNvPicPr>
          <p:nvPr/>
        </p:nvPicPr>
        <p:blipFill>
          <a:blip r:embed="rId4">
            <a:lum contrast="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0999" y="1524000"/>
            <a:ext cx="477926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410200" y="3352800"/>
            <a:ext cx="16002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Сл.: Принцип полуге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2" name="Picture 6" descr="Dejstvo dleta, turpije, brusnog papira"/>
          <p:cNvPicPr>
            <a:picLocks noChangeAspect="1" noChangeArrowheads="1"/>
          </p:cNvPicPr>
          <p:nvPr/>
        </p:nvPicPr>
        <p:blipFill>
          <a:blip r:embed="rId6">
            <a:lum contrast="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4067"/>
          <a:stretch>
            <a:fillRect/>
          </a:stretch>
        </p:blipFill>
        <p:spPr bwMode="auto">
          <a:xfrm>
            <a:off x="0" y="3733799"/>
            <a:ext cx="2895600" cy="20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ejstvo dleta, turpije, brusnog papira"/>
          <p:cNvPicPr>
            <a:picLocks noChangeAspect="1" noChangeArrowheads="1"/>
          </p:cNvPicPr>
          <p:nvPr/>
        </p:nvPicPr>
        <p:blipFill>
          <a:blip r:embed="rId6">
            <a:lum contrast="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5397" b="35641"/>
          <a:stretch>
            <a:fillRect/>
          </a:stretch>
        </p:blipFill>
        <p:spPr bwMode="auto">
          <a:xfrm>
            <a:off x="2743200" y="3962400"/>
            <a:ext cx="3192582" cy="183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ejstvo dleta, turpije, brusnog papira"/>
          <p:cNvPicPr>
            <a:picLocks noChangeAspect="1" noChangeArrowheads="1"/>
          </p:cNvPicPr>
          <p:nvPr/>
        </p:nvPicPr>
        <p:blipFill>
          <a:blip r:embed="rId6">
            <a:lum contrast="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4357" b="9900"/>
          <a:stretch>
            <a:fillRect/>
          </a:stretch>
        </p:blipFill>
        <p:spPr bwMode="auto">
          <a:xfrm>
            <a:off x="5790843" y="3665660"/>
            <a:ext cx="335901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Dejstvo dleta, turpije, brusnog papira"/>
          <p:cNvPicPr>
            <a:picLocks noChangeAspect="1" noChangeArrowheads="1"/>
          </p:cNvPicPr>
          <p:nvPr/>
        </p:nvPicPr>
        <p:blipFill>
          <a:blip r:embed="rId8">
            <a:lum contrast="2000"/>
          </a:blip>
          <a:srcRect t="90102" b="-2972"/>
          <a:stretch>
            <a:fillRect/>
          </a:stretch>
        </p:blipFill>
        <p:spPr bwMode="auto">
          <a:xfrm>
            <a:off x="3276600" y="5778230"/>
            <a:ext cx="2438400" cy="62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03243"/>
            <a:ext cx="1197917" cy="160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sr-Cyrl-CS" sz="3200" smtClean="0"/>
              <a:t>Особине или својства материјала 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sr-Cyrl-CS" smtClean="0"/>
              <a:t>Особине или својства материјала опредељују и њихову примену одн. употребу.</a:t>
            </a:r>
            <a:endParaRPr lang="en-US" smtClean="0"/>
          </a:p>
          <a:p>
            <a:r>
              <a:rPr lang="sr-Cyrl-CS" smtClean="0"/>
              <a:t>Особине материјала:</a:t>
            </a:r>
            <a:endParaRPr lang="en-US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mtClean="0">
                <a:ln>
                  <a:solidFill>
                    <a:schemeClr val="accent2"/>
                  </a:solidFill>
                </a:ln>
              </a:rPr>
              <a:t>физичке</a:t>
            </a:r>
            <a:r>
              <a:rPr lang="sr-Cyrl-CS" smtClean="0"/>
              <a:t> (проводљивост струје, топлотна и звучна проводљивост, густина, изглед, боја)</a:t>
            </a:r>
            <a:endParaRPr lang="en-US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mtClean="0">
                <a:ln>
                  <a:solidFill>
                    <a:srgbClr val="FFFF00"/>
                  </a:solidFill>
                </a:ln>
              </a:rPr>
              <a:t>хемијске</a:t>
            </a:r>
            <a:r>
              <a:rPr lang="sr-Cyrl-CS" smtClean="0"/>
              <a:t> (састав или структура материјала, отпорност према корозији)</a:t>
            </a:r>
            <a:endParaRPr lang="en-US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mtClean="0">
                <a:ln>
                  <a:solidFill>
                    <a:srgbClr val="00B0F0"/>
                  </a:solidFill>
                </a:ln>
              </a:rPr>
              <a:t>механичке</a:t>
            </a:r>
            <a:r>
              <a:rPr lang="sr-Cyrl-CS" smtClean="0"/>
              <a:t> (</a:t>
            </a:r>
            <a:r>
              <a:rPr lang="sr-Cyrl-CS" b="1" smtClean="0"/>
              <a:t>чврстоћа </a:t>
            </a:r>
            <a:r>
              <a:rPr lang="sr-Cyrl-CS" smtClean="0"/>
              <a:t>- </a:t>
            </a:r>
            <a:r>
              <a:rPr lang="sr-Cyrl-CS" u="sng" smtClean="0"/>
              <a:t>отпорност</a:t>
            </a:r>
            <a:r>
              <a:rPr lang="sr-Cyrl-CS" smtClean="0"/>
              <a:t> материјала на увијање, савијање/извијање и притисак; </a:t>
            </a:r>
            <a:r>
              <a:rPr lang="sr-Cyrl-CS" b="1" smtClean="0"/>
              <a:t>тврдоћа</a:t>
            </a:r>
            <a:r>
              <a:rPr lang="sr-Cyrl-CS" smtClean="0"/>
              <a:t> -</a:t>
            </a:r>
            <a:r>
              <a:rPr lang="sr-Cyrl-CS" u="sng" smtClean="0"/>
              <a:t>отпорност</a:t>
            </a:r>
            <a:r>
              <a:rPr lang="sr-Cyrl-CS" smtClean="0"/>
              <a:t> материјала на продирање другог материјала у његов површински слој). </a:t>
            </a:r>
            <a:r>
              <a:rPr lang="sr-Cyrl-CS" i="1" smtClean="0"/>
              <a:t>Ове две особине проверити на материјалима кроз вежбе.</a:t>
            </a:r>
            <a:endParaRPr lang="en-US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технолошке</a:t>
            </a:r>
            <a:r>
              <a:rPr lang="sr-Cyrl-CS" smtClean="0"/>
              <a:t> (описују начин обраде материјала)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119"/>
            <a:ext cx="8229600" cy="563562"/>
          </a:xfrm>
        </p:spPr>
        <p:txBody>
          <a:bodyPr>
            <a:noAutofit/>
          </a:bodyPr>
          <a:lstStyle/>
          <a:p>
            <a:r>
              <a:rPr lang="sr-Cyrl-CS" sz="3600" smtClean="0"/>
              <a:t>Испитивање материјала</a:t>
            </a:r>
            <a:endParaRPr lang="en-US" sz="3600"/>
          </a:p>
        </p:txBody>
      </p:sp>
      <p:pic>
        <p:nvPicPr>
          <p:cNvPr id="5122" name="Picture 2" descr="Ispitivanje cepljivosti i cvrstoce na savijanje"/>
          <p:cNvPicPr>
            <a:picLocks noChangeAspect="1" noChangeArrowheads="1"/>
          </p:cNvPicPr>
          <p:nvPr/>
        </p:nvPicPr>
        <p:blipFill>
          <a:blip r:embed="rId2" cstate="print">
            <a:lum contras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4666"/>
          <a:stretch>
            <a:fillRect/>
          </a:stretch>
        </p:blipFill>
        <p:spPr bwMode="auto">
          <a:xfrm>
            <a:off x="2931" y="946571"/>
            <a:ext cx="2971800" cy="25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spitivanje cvrstoce papira"/>
          <p:cNvPicPr>
            <a:picLocks noChangeAspect="1" noChangeArrowheads="1"/>
          </p:cNvPicPr>
          <p:nvPr/>
        </p:nvPicPr>
        <p:blipFill>
          <a:blip r:embed="rId4">
            <a:lum contrast="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10400" y="342900"/>
            <a:ext cx="19653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Ispitivanje cepljivosti i cvrstoce na savijanje"/>
          <p:cNvPicPr>
            <a:picLocks noChangeAspect="1" noChangeArrowheads="1"/>
          </p:cNvPicPr>
          <p:nvPr/>
        </p:nvPicPr>
        <p:blipFill>
          <a:blip r:embed="rId6">
            <a:lum contrast="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5100" b="-903"/>
          <a:stretch>
            <a:fillRect/>
          </a:stretch>
        </p:blipFill>
        <p:spPr bwMode="auto">
          <a:xfrm>
            <a:off x="3124200" y="1283676"/>
            <a:ext cx="3663131" cy="207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Ispitivanje tvrdoce"/>
          <p:cNvPicPr>
            <a:picLocks noChangeAspect="1" noChangeArrowheads="1"/>
          </p:cNvPicPr>
          <p:nvPr/>
        </p:nvPicPr>
        <p:blipFill>
          <a:blip r:embed="rId8" cstate="print">
            <a:lum contrast="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974" y="3962400"/>
            <a:ext cx="227551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Ispitivanje cvrstoce jpg"/>
          <p:cNvPicPr>
            <a:picLocks noChangeAspect="1" noChangeArrowheads="1"/>
          </p:cNvPicPr>
          <p:nvPr/>
        </p:nvPicPr>
        <p:blipFill>
          <a:blip r:embed="rId10" cstate="print">
            <a:lum contrast="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14489" y="3962400"/>
            <a:ext cx="2663224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Ispitivanje cvrstoce na uvijanje i izvijanje"/>
          <p:cNvPicPr>
            <a:picLocks noChangeAspect="1" noChangeArrowheads="1"/>
          </p:cNvPicPr>
          <p:nvPr/>
        </p:nvPicPr>
        <p:blipFill>
          <a:blip r:embed="rId12" cstate="print">
            <a:lum contrast="2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46650" y="3600450"/>
            <a:ext cx="2063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31" y="626745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/>
              <a:t>ДЕМОНСТРИРАТИ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sr-Cyrl-CS" sz="3200"/>
              <a:t>Правилно коришћење прибора и алата при ручној обради материјала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sr-Cyrl-CS" b="1" smtClean="0">
                <a:ln>
                  <a:solidFill>
                    <a:srgbClr val="FF0000"/>
                  </a:solidFill>
                </a:ln>
              </a:rPr>
              <a:t>Прибор</a:t>
            </a:r>
            <a:r>
              <a:rPr lang="sr-Cyrl-CS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sr-Cyrl-CS" smtClean="0">
                <a:solidFill>
                  <a:srgbClr val="FF0000"/>
                </a:solidFill>
              </a:rPr>
              <a:t>(помоћни алат)</a:t>
            </a:r>
            <a:r>
              <a:rPr lang="sr-Cyrl-CS" smtClean="0"/>
              <a:t> служи за цртање, мерење, контролу, обележавање, придржавање и заштиту материјала бојењем и лакирањем.</a:t>
            </a:r>
            <a:endParaRPr lang="en-US" smtClean="0"/>
          </a:p>
          <a:p>
            <a:r>
              <a:rPr lang="sr-Cyrl-CS" smtClean="0"/>
              <a:t>Помично мерило са нонијусом</a:t>
            </a:r>
            <a:endParaRPr lang="en-US" smtClean="0"/>
          </a:p>
          <a:p>
            <a:r>
              <a:rPr lang="sr-Cyrl-CS" smtClean="0"/>
              <a:t>Игла од челика за обележавање на материјалима на којим оловка не оставља траг</a:t>
            </a:r>
            <a:endParaRPr lang="en-US" smtClean="0"/>
          </a:p>
          <a:p>
            <a:r>
              <a:rPr lang="sr-Cyrl-CS" smtClean="0"/>
              <a:t>Тракасти или преклопни дрвени метар</a:t>
            </a:r>
            <a:endParaRPr lang="en-US" smtClean="0"/>
          </a:p>
          <a:p>
            <a:r>
              <a:rPr lang="sr-Cyrl-CS" smtClean="0"/>
              <a:t>Оловка за обележавање</a:t>
            </a:r>
            <a:endParaRPr lang="en-US" smtClean="0"/>
          </a:p>
          <a:p>
            <a:r>
              <a:rPr lang="sr-Cyrl-CS" smtClean="0"/>
              <a:t>Лењир за мерење</a:t>
            </a:r>
            <a:endParaRPr lang="en-US" smtClean="0"/>
          </a:p>
          <a:p>
            <a:r>
              <a:rPr lang="sr-Cyrl-CS" smtClean="0"/>
              <a:t>Угаоник за контролу</a:t>
            </a:r>
            <a:endParaRPr lang="en-US" smtClean="0"/>
          </a:p>
          <a:p>
            <a:r>
              <a:rPr lang="sr-Cyrl-CS" smtClean="0"/>
              <a:t>	</a:t>
            </a:r>
            <a:r>
              <a:rPr lang="sr-Cyrl-CS" b="1" smtClean="0">
                <a:ln>
                  <a:solidFill>
                    <a:srgbClr val="00B0F0"/>
                  </a:solidFill>
                </a:ln>
              </a:rPr>
              <a:t>Алат</a:t>
            </a:r>
            <a:r>
              <a:rPr lang="sr-Cyrl-CS" smtClean="0">
                <a:ln>
                  <a:solidFill>
                    <a:srgbClr val="00B0F0"/>
                  </a:solidFill>
                </a:ln>
              </a:rPr>
              <a:t> служи за обраду материјала сечењем, тестерисањем, бушењем, брушењем, турпијањем.</a:t>
            </a:r>
            <a:r>
              <a:rPr lang="en-US" smtClean="0">
                <a:ln>
                  <a:solidFill>
                    <a:srgbClr val="00B0F0"/>
                  </a:solidFill>
                </a:ln>
              </a:rPr>
              <a:t> </a:t>
            </a:r>
            <a:endParaRPr lang="en-US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3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ibor merenje i kontrola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492125" y="1787524"/>
            <a:ext cx="7543764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66800" y="762000"/>
            <a:ext cx="15240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Помично мерило са нонијусом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895600" y="457200"/>
            <a:ext cx="15240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Тракасти или преклопни дрвени метар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2667000" y="1143000"/>
            <a:ext cx="228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1295400" y="1524000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3276600"/>
            <a:ext cx="1219200" cy="498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Лењир за мерење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609600" y="2819400"/>
            <a:ext cx="3048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876800" y="1676400"/>
            <a:ext cx="1524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Оловка за обележавање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781800" y="914400"/>
            <a:ext cx="1752600" cy="1600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Игла од челика за обележавање на материјалима на којим оловка не оставља траг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200400" y="434340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Угаоник за контролу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4267200" y="4114800"/>
            <a:ext cx="53340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62447" y="-7222"/>
            <a:ext cx="2552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4000" b="1" smtClean="0">
                <a:ln>
                  <a:solidFill>
                    <a:srgbClr val="FF0000"/>
                  </a:solidFill>
                </a:ln>
              </a:rPr>
              <a:t>Прибор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611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Pribor zastita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381000" y="228600"/>
            <a:ext cx="522502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91200" y="5486400"/>
            <a:ext cx="2971800" cy="1028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Прибор за заштиту бојама и лаковима наших макета и модела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8441" y="0"/>
            <a:ext cx="2552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4000" b="1" smtClean="0">
                <a:ln>
                  <a:solidFill>
                    <a:srgbClr val="FF0000"/>
                  </a:solidFill>
                </a:ln>
              </a:rPr>
              <a:t>Прибор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4280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ibor stege"/>
          <p:cNvPicPr>
            <a:picLocks noChangeAspect="1" noChangeArrowheads="1"/>
          </p:cNvPicPr>
          <p:nvPr/>
        </p:nvPicPr>
        <p:blipFill>
          <a:blip r:embed="rId2">
            <a:lum contrast="2000"/>
          </a:blip>
          <a:srcRect/>
          <a:stretch>
            <a:fillRect/>
          </a:stretch>
        </p:blipFill>
        <p:spPr bwMode="auto">
          <a:xfrm>
            <a:off x="899153" y="301592"/>
            <a:ext cx="7051047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52800" y="5334000"/>
            <a:ext cx="19812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Cyrl-C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Разне врсте стега за причвршћивање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5366449"/>
            <a:ext cx="2552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4000" b="1" smtClean="0">
                <a:ln>
                  <a:solidFill>
                    <a:srgbClr val="FF0000"/>
                  </a:solidFill>
                </a:ln>
              </a:rPr>
              <a:t>Прибор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1230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584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Принципи обраде материјала – Технологија обраде</vt:lpstr>
      <vt:lpstr>Принципи обраде материјала – Технологија обраде </vt:lpstr>
      <vt:lpstr>Принципи деловања алата за механичку обраду материјала:</vt:lpstr>
      <vt:lpstr>Особине или својства материјала </vt:lpstr>
      <vt:lpstr>Испитивање материјала</vt:lpstr>
      <vt:lpstr>Правилно коришћење прибора и алата при ручној обради материјала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Технологија завршне обраде турпијањем</vt:lpstr>
      <vt:lpstr>Технологија обраде турпијањем</vt:lpstr>
      <vt:lpstr>Технологија обраде спајањем</vt:lpstr>
      <vt:lpstr>PowerPoint Presentation</vt:lpstr>
      <vt:lpstr>Избор материјала, алата и редослед операција при изради модела и макета</vt:lpstr>
      <vt:lpstr>PowerPoint Presentation</vt:lpstr>
      <vt:lpstr>Технологија обраде дрвета</vt:lpstr>
      <vt:lpstr>Рециклажа материјала и заштита животне средине</vt:lpstr>
      <vt:lpstr>Заштита на раду: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Принципи обраде материјала – Технологија обраде</dc:title>
  <dc:creator>Todic Zoran</dc:creator>
  <cp:lastModifiedBy>Zoran Todic</cp:lastModifiedBy>
  <cp:revision>15</cp:revision>
  <dcterms:created xsi:type="dcterms:W3CDTF">2017-01-20T06:53:30Z</dcterms:created>
  <dcterms:modified xsi:type="dcterms:W3CDTF">2020-03-17T13:38:52Z</dcterms:modified>
</cp:coreProperties>
</file>