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8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0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1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5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6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6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0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8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7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2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06405-1BA3-457F-92B9-35A24703AD5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3ED3-4993-4F17-AFFD-46147A6B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mf.ni.ac.rs/pmf/predmeti/4604/doc/03-CPU%20ploca%20memorija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2bi.me/blog63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sr-Cyrl-RS" smtClean="0">
                <a:hlinkClick r:id="rId2"/>
              </a:rPr>
              <a:t>Основна структра рачунара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410200"/>
            <a:ext cx="6400800" cy="762000"/>
          </a:xfrm>
        </p:spPr>
        <p:txBody>
          <a:bodyPr/>
          <a:lstStyle/>
          <a:p>
            <a:r>
              <a:rPr lang="sr-Cyrl-RS" smtClean="0">
                <a:solidFill>
                  <a:srgbClr val="002060"/>
                </a:solidFill>
              </a:rPr>
              <a:t>49. 50. час</a:t>
            </a:r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36" y="1399309"/>
            <a:ext cx="897961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038600" y="814534"/>
            <a:ext cx="31686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Latn-RS" sz="32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MIKRORAČUNAR</a:t>
            </a:r>
            <a:endParaRPr lang="en-US" sz="32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5612" y="1399309"/>
            <a:ext cx="2514600" cy="4038602"/>
          </a:xfrm>
          <a:prstGeom prst="rect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143"/>
            <a:ext cx="4038600" cy="1446550"/>
          </a:xfrm>
          <a:prstGeom prst="rect">
            <a:avLst/>
          </a:prstGeom>
          <a:ln w="38100">
            <a:solidFill>
              <a:srgbClr val="0070C0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b="1"/>
              <a:t>Микропроцесор </a:t>
            </a:r>
            <a:r>
              <a:rPr lang="ru-RU" sz="1400"/>
              <a:t>представља главни део микрорачунара. Он извршава све </a:t>
            </a:r>
            <a:r>
              <a:rPr lang="ru-RU" sz="1400" smtClean="0"/>
              <a:t>математичке </a:t>
            </a:r>
            <a:r>
              <a:rPr lang="ru-RU" sz="1400"/>
              <a:t>и логичке операције, </a:t>
            </a:r>
            <a:r>
              <a:rPr lang="ru-RU" sz="1400" smtClean="0"/>
              <a:t>генерише</a:t>
            </a:r>
            <a:r>
              <a:rPr lang="sr-Latn-RS" sz="1400" smtClean="0"/>
              <a:t> </a:t>
            </a:r>
            <a:r>
              <a:rPr lang="ru-RU" sz="1400" smtClean="0"/>
              <a:t>управљачке </a:t>
            </a:r>
            <a:r>
              <a:rPr lang="ru-RU" sz="1400"/>
              <a:t>сигнале за све делове микрорачунара и </a:t>
            </a:r>
            <a:r>
              <a:rPr lang="ru-RU" sz="1400" smtClean="0"/>
              <a:t>координира </a:t>
            </a:r>
            <a:r>
              <a:rPr lang="ru-RU" sz="1400"/>
              <a:t>радом микрорачунара и целог микрорачунарског</a:t>
            </a:r>
          </a:p>
          <a:p>
            <a:r>
              <a:rPr lang="sr-Cyrl-RS" sz="1400"/>
              <a:t>система</a:t>
            </a:r>
            <a:r>
              <a:rPr lang="sr-Cyrl-RS" sz="1400" smtClean="0"/>
              <a:t>.</a:t>
            </a:r>
            <a:endParaRPr lang="sr-Cyrl-RS" sz="1400"/>
          </a:p>
        </p:txBody>
      </p:sp>
      <p:sp>
        <p:nvSpPr>
          <p:cNvPr id="8" name="Rectangle 7"/>
          <p:cNvSpPr/>
          <p:nvPr/>
        </p:nvSpPr>
        <p:spPr>
          <a:xfrm>
            <a:off x="304800" y="1676400"/>
            <a:ext cx="373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71" y="43313"/>
            <a:ext cx="4038600" cy="2462213"/>
          </a:xfrm>
          <a:prstGeom prst="rect">
            <a:avLst/>
          </a:prstGeom>
          <a:ln w="38100">
            <a:solidFill>
              <a:srgbClr val="00B050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sz="1400"/>
              <a:t>Постоје три врсте спољних магистрала. То су магистрала података преко које се </a:t>
            </a:r>
            <a:r>
              <a:rPr lang="ru-RU" sz="1400" smtClean="0"/>
              <a:t>пре</a:t>
            </a:r>
            <a:r>
              <a:rPr lang="sr-Cyrl-RS" sz="1400" smtClean="0"/>
              <a:t>носе </a:t>
            </a:r>
            <a:r>
              <a:rPr lang="sr-Cyrl-RS" sz="1400"/>
              <a:t>подаци из </a:t>
            </a:r>
            <a:r>
              <a:rPr lang="sr-Cyrl-RS" sz="1400" smtClean="0"/>
              <a:t>микропроцесора</a:t>
            </a:r>
            <a:r>
              <a:rPr lang="sr-Latn-RS" sz="1400" smtClean="0"/>
              <a:t> </a:t>
            </a:r>
            <a:r>
              <a:rPr lang="ru-RU" sz="1400" smtClean="0"/>
              <a:t>ка </a:t>
            </a:r>
            <a:r>
              <a:rPr lang="ru-RU" sz="1400"/>
              <a:t>меморији и другим улазно−излазним јединицама, али </a:t>
            </a:r>
            <a:r>
              <a:rPr lang="ru-RU" sz="1400" smtClean="0"/>
              <a:t>и</a:t>
            </a:r>
            <a:r>
              <a:rPr lang="sr-Latn-RS" sz="1400" smtClean="0"/>
              <a:t> </a:t>
            </a:r>
            <a:r>
              <a:rPr lang="ru-RU" sz="1400" smtClean="0"/>
              <a:t>обрнуто</a:t>
            </a:r>
            <a:r>
              <a:rPr lang="ru-RU" sz="1400"/>
              <a:t>. Затим адресна магистрала преко које се микропроцесор обраћа меморији или </a:t>
            </a:r>
            <a:r>
              <a:rPr lang="ru-RU" sz="1400" smtClean="0"/>
              <a:t>улаз</a:t>
            </a:r>
            <a:r>
              <a:rPr lang="sr-Cyrl-RS" sz="1400" smtClean="0"/>
              <a:t>но-излазним </a:t>
            </a:r>
            <a:r>
              <a:rPr lang="sr-Cyrl-RS" sz="1400"/>
              <a:t>јединицама и, </a:t>
            </a:r>
            <a:r>
              <a:rPr lang="sr-Cyrl-RS" sz="1400" smtClean="0"/>
              <a:t>најзад,</a:t>
            </a:r>
            <a:r>
              <a:rPr lang="sr-Latn-RS" sz="1400" smtClean="0"/>
              <a:t> </a:t>
            </a:r>
            <a:r>
              <a:rPr lang="ru-RU" sz="1400" smtClean="0"/>
              <a:t>управљачка </a:t>
            </a:r>
            <a:r>
              <a:rPr lang="ru-RU" sz="1400"/>
              <a:t>магистрала преко које микропроцесор</a:t>
            </a:r>
          </a:p>
          <a:p>
            <a:r>
              <a:rPr lang="sr-Cyrl-RS" sz="1400" smtClean="0"/>
              <a:t>шаље</a:t>
            </a:r>
            <a:r>
              <a:rPr lang="sr-Latn-RS" sz="1400" smtClean="0"/>
              <a:t> </a:t>
            </a:r>
            <a:r>
              <a:rPr lang="sr-Cyrl-RS" sz="1400" smtClean="0"/>
              <a:t>контролне </a:t>
            </a:r>
            <a:r>
              <a:rPr lang="sr-Cyrl-RS" sz="1400"/>
              <a:t>сигнале </a:t>
            </a:r>
            <a:r>
              <a:rPr lang="sr-Cyrl-RS" sz="1400" smtClean="0"/>
              <a:t>према</a:t>
            </a:r>
            <a:r>
              <a:rPr lang="sr-Latn-RS" sz="1400" smtClean="0"/>
              <a:t>  </a:t>
            </a:r>
            <a:r>
              <a:rPr lang="sr-Cyrl-RS" sz="1400" smtClean="0"/>
              <a:t>осталим </a:t>
            </a:r>
            <a:r>
              <a:rPr lang="sr-Cyrl-RS" sz="1400"/>
              <a:t>деловима </a:t>
            </a:r>
            <a:r>
              <a:rPr lang="sr-Cyrl-RS" sz="1400" smtClean="0"/>
              <a:t>микрорачунара</a:t>
            </a:r>
            <a:r>
              <a:rPr lang="sr-Latn-RS" sz="1400" smtClean="0"/>
              <a:t> </a:t>
            </a:r>
            <a:r>
              <a:rPr lang="ru-RU" sz="1400" smtClean="0"/>
              <a:t>и </a:t>
            </a:r>
            <a:r>
              <a:rPr lang="ru-RU" sz="1400"/>
              <a:t>на тај начин управља </a:t>
            </a:r>
            <a:r>
              <a:rPr lang="ru-RU" sz="1400" smtClean="0"/>
              <a:t>њиховим</a:t>
            </a:r>
            <a:r>
              <a:rPr lang="sr-Latn-RS" sz="1400" smtClean="0"/>
              <a:t> </a:t>
            </a:r>
            <a:r>
              <a:rPr lang="sr-Cyrl-RS" sz="1400" smtClean="0"/>
              <a:t>радом</a:t>
            </a:r>
            <a:r>
              <a:rPr lang="sr-Cyrl-RS" sz="140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1676400"/>
            <a:ext cx="1981200" cy="14478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257800" y="5029200"/>
            <a:ext cx="20574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962400" y="5029200"/>
            <a:ext cx="9144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81600" y="5181600"/>
            <a:ext cx="0" cy="62736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5181600"/>
            <a:ext cx="0" cy="58331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62400" y="4419600"/>
            <a:ext cx="0" cy="1143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33800" y="4800600"/>
            <a:ext cx="228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771900" y="4419600"/>
            <a:ext cx="228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733800" y="5321845"/>
            <a:ext cx="228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33800" y="5562600"/>
            <a:ext cx="228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86300" y="3886200"/>
            <a:ext cx="1143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78762" y="4876800"/>
            <a:ext cx="17145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70172" y="2590800"/>
            <a:ext cx="1143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670172" y="2590800"/>
            <a:ext cx="0" cy="2286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48200" y="5756109"/>
            <a:ext cx="838200" cy="1761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648200" y="5756110"/>
            <a:ext cx="0" cy="11129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98094" y="5753303"/>
            <a:ext cx="0" cy="16987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067300" y="5773727"/>
            <a:ext cx="0" cy="14944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771900" y="5105400"/>
            <a:ext cx="18442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8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1" grpId="0" animBg="1"/>
      <p:bldP spid="11" grpId="1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Основне карактеристике микропроцесора су:</a:t>
            </a:r>
          </a:p>
          <a:p>
            <a:pPr lvl="1"/>
            <a:r>
              <a:rPr lang="ru-RU" sz="2400" b="1"/>
              <a:t>Брзина рада</a:t>
            </a:r>
            <a:r>
              <a:rPr lang="ru-RU" sz="2400"/>
              <a:t>: </a:t>
            </a:r>
            <a:r>
              <a:rPr lang="ru-RU" sz="2400" smtClean="0"/>
              <a:t>одређује колико наредби </a:t>
            </a:r>
            <a:r>
              <a:rPr lang="ru-RU" sz="2400"/>
              <a:t>у секунди процесор може да изврши. Мерна јединица је MIPS (милион инструкција у секунди).</a:t>
            </a:r>
          </a:p>
          <a:p>
            <a:pPr lvl="1"/>
            <a:r>
              <a:rPr lang="ru-RU" sz="2400" b="1"/>
              <a:t>Сет инструкција</a:t>
            </a:r>
            <a:r>
              <a:rPr lang="ru-RU" sz="2400"/>
              <a:t>: листа наредби које микропроцесор може да извршава.</a:t>
            </a:r>
          </a:p>
          <a:p>
            <a:pPr lvl="1"/>
            <a:r>
              <a:rPr lang="ru-RU" sz="2400" b="1"/>
              <a:t>Ширина сабирнице за податке</a:t>
            </a:r>
            <a:r>
              <a:rPr lang="ru-RU" sz="2400"/>
              <a:t>: број битова који се обрађује једном наредбом.</a:t>
            </a:r>
          </a:p>
        </p:txBody>
      </p:sp>
    </p:spTree>
    <p:extLst>
      <p:ext uri="{BB962C8B-B14F-4D97-AF65-F5344CB8AC3E}">
        <p14:creationId xmlns:p14="http://schemas.microsoft.com/office/powerpoint/2010/main" val="32590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1" y="0"/>
            <a:ext cx="9143999" cy="501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35839"/>
            <a:ext cx="23145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5194"/>
            <a:ext cx="3138237" cy="172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14629"/>
            <a:ext cx="21907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8" y="6165683"/>
            <a:ext cx="21526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467" y="4712199"/>
            <a:ext cx="1813508" cy="79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955" y="5508373"/>
            <a:ext cx="3276599" cy="62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955" y="6232608"/>
            <a:ext cx="3276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688"/>
            <a:ext cx="31382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/>
              <a:t>МИКРОПРОЦЕСОР, МИКРОРАЧУНАР И МИКРОРАЧУНАРСКИ СИСТЕМ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0" y="0"/>
            <a:ext cx="2362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r-Cyrl-CS" sz="2000" b="1"/>
              <a:t>Регистри</a:t>
            </a:r>
            <a:r>
              <a:rPr lang="sr-Cyrl-CS"/>
              <a:t> су меморијске зоне </a:t>
            </a:r>
            <a:endParaRPr lang="en-US" smtClean="0"/>
          </a:p>
          <a:p>
            <a:pPr fontAlgn="base"/>
            <a:r>
              <a:rPr lang="sr-Cyrl-CS" smtClean="0"/>
              <a:t>које </a:t>
            </a:r>
            <a:r>
              <a:rPr lang="sr-Cyrl-CS"/>
              <a:t>привремено прихватају </a:t>
            </a:r>
            <a:r>
              <a:rPr lang="sr-Cyrl-CS"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информације</a:t>
            </a:r>
            <a:r>
              <a:rPr lang="sr-Cyrl-CS"/>
              <a:t>, </a:t>
            </a:r>
            <a:r>
              <a:rPr lang="sr-Cyrl-CS">
                <a:effectLst>
                  <a:outerShdw blurRad="38100" dist="38100" dir="2700000" algn="tl">
                    <a:srgbClr val="C0C0C0"/>
                  </a:outerShdw>
                </a:effectLst>
              </a:rPr>
              <a:t>наредбе</a:t>
            </a:r>
            <a:r>
              <a:rPr lang="sr-Cyrl-CS"/>
              <a:t> које се извршавају, </a:t>
            </a:r>
            <a:r>
              <a:rPr lang="sr-Cyrl-CS">
                <a:effectLst>
                  <a:outerShdw blurRad="50800" dist="38100" algn="tr">
                    <a:srgbClr val="000000">
                      <a:alpha val="40000"/>
                    </a:srgbClr>
                  </a:outerShdw>
                </a:effectLst>
              </a:rPr>
              <a:t>податке</a:t>
            </a:r>
            <a:r>
              <a:rPr lang="sr-Cyrl-CS"/>
              <a:t> који се обрађују пре него се пренесу у оперативну меморију или на излазни медијум.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0" y="3796303"/>
            <a:ext cx="236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/>
              <a:t>Cache</a:t>
            </a:r>
            <a:r>
              <a:rPr lang="sr-Cyrl-RS" smtClean="0"/>
              <a:t> - </a:t>
            </a:r>
            <a:r>
              <a:rPr lang="ru-RU" smtClean="0"/>
              <a:t>Малог капацитета, брза меморија у којој се смештају копије података из главне меморије који се нај чешће користе.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2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31823 0.44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20" y="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astavnik\Desktop\Hijerarhija memori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65068"/>
            <a:ext cx="684326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48153" y="4572000"/>
            <a:ext cx="236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/>
              <a:t>Cache</a:t>
            </a:r>
            <a:r>
              <a:rPr lang="sr-Cyrl-RS" smtClean="0"/>
              <a:t> - </a:t>
            </a:r>
            <a:r>
              <a:rPr lang="ru-RU" smtClean="0"/>
              <a:t>Малог капацитета, брза меморија у којој се смештају копије података из главне меморије који се нај чешће користе.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4710499"/>
            <a:ext cx="3962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r-Cyrl-CS" sz="2000" b="1"/>
              <a:t>Регистри</a:t>
            </a:r>
            <a:r>
              <a:rPr lang="sr-Cyrl-CS"/>
              <a:t> су меморијске зоне </a:t>
            </a:r>
            <a:endParaRPr lang="en-US" smtClean="0"/>
          </a:p>
          <a:p>
            <a:pPr fontAlgn="base"/>
            <a:r>
              <a:rPr lang="sr-Cyrl-CS" smtClean="0"/>
              <a:t>које </a:t>
            </a:r>
            <a:r>
              <a:rPr lang="sr-Cyrl-CS"/>
              <a:t>привремено прихватају </a:t>
            </a:r>
            <a:r>
              <a:rPr lang="sr-Cyrl-CS"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информације</a:t>
            </a:r>
            <a:r>
              <a:rPr lang="sr-Cyrl-CS"/>
              <a:t>, </a:t>
            </a:r>
            <a:r>
              <a:rPr lang="sr-Cyrl-CS">
                <a:effectLst>
                  <a:outerShdw blurRad="38100" dist="38100" dir="2700000" algn="tl">
                    <a:srgbClr val="C0C0C0"/>
                  </a:outerShdw>
                </a:effectLst>
              </a:rPr>
              <a:t>наредбе</a:t>
            </a:r>
            <a:r>
              <a:rPr lang="sr-Cyrl-CS"/>
              <a:t> које се извршавају, </a:t>
            </a:r>
            <a:r>
              <a:rPr lang="sr-Cyrl-CS">
                <a:effectLst>
                  <a:outerShdw blurRad="50800" dist="38100" algn="tr">
                    <a:srgbClr val="000000">
                      <a:alpha val="40000"/>
                    </a:srgbClr>
                  </a:outerShdw>
                </a:effectLst>
              </a:rPr>
              <a:t>податке</a:t>
            </a:r>
            <a:r>
              <a:rPr lang="sr-Cyrl-CS"/>
              <a:t> који се обрађују пре него се пренесу у оперативну меморију или на излазни медијум.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048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Основни параметри за вредновање рачунара</a:t>
            </a:r>
            <a:endParaRPr lang="ru-RU" sz="2400">
              <a:solidFill>
                <a:srgbClr val="FF0000"/>
              </a:solidFill>
            </a:endParaRPr>
          </a:p>
          <a:p>
            <a:r>
              <a:rPr lang="ru-RU" sz="2400" b="1" smtClean="0"/>
              <a:t>- Према </a:t>
            </a:r>
            <a:r>
              <a:rPr lang="ru-RU" sz="2400" b="1"/>
              <a:t>организацији микропроцесора и капацитету </a:t>
            </a:r>
            <a:r>
              <a:rPr lang="ru-RU" sz="2400" b="1" smtClean="0"/>
              <a:t>магистрале: </a:t>
            </a:r>
            <a:r>
              <a:rPr lang="ru-RU" sz="2400" smtClean="0"/>
              <a:t>- Pentium </a:t>
            </a:r>
            <a:r>
              <a:rPr lang="ru-RU" sz="2400"/>
              <a:t>1,2,3,4, COM2 duo </a:t>
            </a:r>
            <a:r>
              <a:rPr lang="ru-RU" sz="2400" smtClean="0"/>
              <a:t>... унутрашња </a:t>
            </a:r>
            <a:r>
              <a:rPr lang="ru-RU" sz="2400"/>
              <a:t>организација микропроцесора и магистрала података, растао је од 16 бита до 64 бита.</a:t>
            </a:r>
          </a:p>
          <a:p>
            <a:r>
              <a:rPr lang="ru-RU" sz="2400" b="1" smtClean="0"/>
              <a:t>- Учесталост </a:t>
            </a:r>
            <a:r>
              <a:rPr lang="ru-RU" sz="2400" b="1"/>
              <a:t>такта</a:t>
            </a:r>
            <a:r>
              <a:rPr lang="ru-RU" sz="2400"/>
              <a:t> представља максималну учесталост са којом компоненте рачунара могу </a:t>
            </a:r>
            <a:r>
              <a:rPr lang="ru-RU" sz="2400" smtClean="0"/>
              <a:t>радити - од </a:t>
            </a:r>
            <a:r>
              <a:rPr lang="ru-RU" sz="2400"/>
              <a:t>8 MHz до преко 1 GHz.</a:t>
            </a:r>
          </a:p>
          <a:p>
            <a:r>
              <a:rPr lang="ru-RU" sz="2400" b="1" smtClean="0"/>
              <a:t>- Капацитет </a:t>
            </a:r>
            <a:r>
              <a:rPr lang="ru-RU" sz="2400" b="1"/>
              <a:t>меморије диска</a:t>
            </a:r>
            <a:r>
              <a:rPr lang="ru-RU" sz="2400"/>
              <a:t> </a:t>
            </a:r>
            <a:r>
              <a:rPr lang="en-US" sz="2400" smtClean="0"/>
              <a:t> </a:t>
            </a:r>
            <a:r>
              <a:rPr lang="ru-RU" sz="2400" smtClean="0"/>
              <a:t>до </a:t>
            </a:r>
            <a:r>
              <a:rPr lang="ru-RU" sz="2400"/>
              <a:t>500 GB</a:t>
            </a:r>
            <a:r>
              <a:rPr lang="ru-RU" sz="2400" smtClean="0"/>
              <a:t>. </a:t>
            </a:r>
            <a:r>
              <a:rPr lang="en-US" sz="2400"/>
              <a:t>(</a:t>
            </a:r>
            <a:r>
              <a:rPr lang="en-US" sz="2400">
                <a:hlinkClick r:id="rId2"/>
              </a:rPr>
              <a:t>Solid State Drive</a:t>
            </a:r>
            <a:r>
              <a:rPr lang="ru-RU" sz="2400" smtClean="0"/>
              <a:t>....2</a:t>
            </a:r>
            <a:r>
              <a:rPr lang="en-US" sz="2400" smtClean="0"/>
              <a:t>-3</a:t>
            </a:r>
            <a:r>
              <a:rPr lang="ru-RU" sz="2400" smtClean="0"/>
              <a:t> Т</a:t>
            </a:r>
            <a:r>
              <a:rPr lang="en-US" sz="2400" smtClean="0"/>
              <a:t>eraByte )</a:t>
            </a:r>
            <a:endParaRPr lang="ru-RU" sz="2400"/>
          </a:p>
          <a:p>
            <a:r>
              <a:rPr lang="ru-RU" sz="2400"/>
              <a:t>Капацитет оперативне меморије (RAM)- данас постоје меморије и од 4 </a:t>
            </a:r>
            <a:r>
              <a:rPr lang="ru-RU" sz="2400" smtClean="0"/>
              <a:t>GB...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1084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823"/>
            <a:ext cx="6138862" cy="5589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21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286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Основна структра рачунара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Nastavnik</dc:creator>
  <cp:lastModifiedBy>Nastavnik</cp:lastModifiedBy>
  <cp:revision>19</cp:revision>
  <dcterms:created xsi:type="dcterms:W3CDTF">2018-03-22T16:08:41Z</dcterms:created>
  <dcterms:modified xsi:type="dcterms:W3CDTF">2018-03-29T21:11:59Z</dcterms:modified>
</cp:coreProperties>
</file>